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2" r:id="rId3"/>
    <p:sldId id="259" r:id="rId4"/>
    <p:sldId id="264" r:id="rId5"/>
    <p:sldId id="265" r:id="rId6"/>
    <p:sldId id="260" r:id="rId7"/>
    <p:sldId id="269" r:id="rId8"/>
    <p:sldId id="267" r:id="rId9"/>
    <p:sldId id="258" r:id="rId10"/>
    <p:sldId id="285" r:id="rId11"/>
    <p:sldId id="286" r:id="rId12"/>
    <p:sldId id="287" r:id="rId13"/>
    <p:sldId id="271" r:id="rId14"/>
    <p:sldId id="274" r:id="rId15"/>
    <p:sldId id="273" r:id="rId16"/>
    <p:sldId id="291" r:id="rId17"/>
    <p:sldId id="270" r:id="rId18"/>
    <p:sldId id="282" r:id="rId19"/>
    <p:sldId id="281" r:id="rId20"/>
    <p:sldId id="279" r:id="rId21"/>
    <p:sldId id="278" r:id="rId22"/>
    <p:sldId id="268" r:id="rId23"/>
    <p:sldId id="290" r:id="rId24"/>
    <p:sldId id="288" r:id="rId25"/>
    <p:sldId id="289" r:id="rId26"/>
    <p:sldId id="298" r:id="rId27"/>
    <p:sldId id="293" r:id="rId28"/>
    <p:sldId id="276" r:id="rId29"/>
    <p:sldId id="277" r:id="rId30"/>
    <p:sldId id="280" r:id="rId31"/>
    <p:sldId id="296" r:id="rId32"/>
    <p:sldId id="297" r:id="rId33"/>
    <p:sldId id="294" r:id="rId34"/>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0" y="-5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Tons CO2</c:v>
                </c:pt>
              </c:strCache>
            </c:strRef>
          </c:tx>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Pt>
            <c:idx val="4"/>
            <c:spPr>
              <a:solidFill>
                <a:schemeClr val="accent5"/>
              </a:solidFill>
              <a:ln w="19050">
                <a:solidFill>
                  <a:schemeClr val="lt1"/>
                </a:solidFill>
              </a:ln>
              <a:effectLst/>
            </c:spPr>
          </c:dPt>
          <c:dLbls>
            <c:dLbl>
              <c:idx val="0"/>
              <c:layout>
                <c:manualLayout>
                  <c:x val="-1.1115087026847721E-2"/>
                  <c:y val="-0.15348506728684821"/>
                </c:manualLayout>
              </c:layout>
              <c:tx>
                <c:rich>
                  <a:bodyPr/>
                  <a:lstStyle/>
                  <a:p>
                    <a:r>
                      <a:rPr lang="en-US" sz="1800" dirty="0"/>
                      <a:t>SCE&amp;G
43.1%</a:t>
                    </a:r>
                  </a:p>
                </c:rich>
              </c:tx>
              <c:dLblPos val="bestFit"/>
              <c:showCatName val="1"/>
              <c:showPercent val="1"/>
              <c:extLst>
                <c:ext xmlns:c15="http://schemas.microsoft.com/office/drawing/2012/chart" uri="{CE6537A1-D6FC-4f65-9D91-7224C49458BB}">
                  <c15:layout/>
                </c:ext>
              </c:extLst>
            </c:dLbl>
            <c:dLbl>
              <c:idx val="1"/>
              <c:layout>
                <c:manualLayout>
                  <c:x val="-1.2046848886078501E-2"/>
                  <c:y val="1.0928209347930637E-3"/>
                </c:manualLayout>
              </c:layout>
              <c:tx>
                <c:rich>
                  <a:bodyPr/>
                  <a:lstStyle/>
                  <a:p>
                    <a:r>
                      <a:rPr lang="en-US" sz="1600" dirty="0"/>
                      <a:t>Duke Energy
1.2%</a:t>
                    </a:r>
                  </a:p>
                </c:rich>
              </c:tx>
              <c:dLblPos val="bestFit"/>
              <c:showCatName val="1"/>
              <c:showPercent val="1"/>
              <c:extLst>
                <c:ext xmlns:c15="http://schemas.microsoft.com/office/drawing/2012/chart" uri="{CE6537A1-D6FC-4f65-9D91-7224C49458BB}">
                  <c15:layout/>
                </c:ext>
              </c:extLst>
            </c:dLbl>
            <c:dLbl>
              <c:idx val="2"/>
              <c:layout>
                <c:manualLayout>
                  <c:x val="-0.13683411395472583"/>
                  <c:y val="-2.9840520042726001E-3"/>
                </c:manualLayout>
              </c:layout>
              <c:tx>
                <c:rich>
                  <a:bodyPr/>
                  <a:lstStyle/>
                  <a:p>
                    <a:r>
                      <a:rPr lang="en-US" sz="1600" dirty="0"/>
                      <a:t>LS Power
0.1%</a:t>
                    </a:r>
                  </a:p>
                </c:rich>
              </c:tx>
              <c:dLblPos val="bestFit"/>
              <c:showCatName val="1"/>
              <c:showPercent val="1"/>
            </c:dLbl>
            <c:dLbl>
              <c:idx val="3"/>
              <c:layout>
                <c:manualLayout>
                  <c:x val="0.13676173002084771"/>
                  <c:y val="-0.11789237581761858"/>
                </c:manualLayout>
              </c:layout>
              <c:tx>
                <c:rich>
                  <a:bodyPr/>
                  <a:lstStyle/>
                  <a:p>
                    <a:r>
                      <a:rPr lang="en-US" sz="1600" dirty="0"/>
                      <a:t>Cherokee
1.0%</a:t>
                    </a:r>
                  </a:p>
                </c:rich>
              </c:tx>
              <c:dLblPos val="bestFit"/>
              <c:showCatName val="1"/>
              <c:showPercent val="1"/>
            </c:dLbl>
            <c:dLbl>
              <c:idx val="4"/>
              <c:layout>
                <c:manualLayout>
                  <c:x val="-5.4396064845457243E-3"/>
                  <c:y val="-0.18176847609868341"/>
                </c:manualLayout>
              </c:layout>
              <c:tx>
                <c:rich>
                  <a:bodyPr/>
                  <a:lstStyle/>
                  <a:p>
                    <a:r>
                      <a:rPr lang="en-US" sz="1800" dirty="0"/>
                      <a:t>Santee Cooper
54.7%</a:t>
                    </a:r>
                  </a:p>
                </c:rich>
              </c:tx>
              <c:dLblPos val="bestFit"/>
              <c:showCatName val="1"/>
              <c:showPercent val="1"/>
              <c:extLst>
                <c:ext xmlns:c15="http://schemas.microsoft.com/office/drawing/2012/chart" uri="{CE6537A1-D6FC-4f65-9D91-7224C49458BB}">
                  <c15:layout/>
                </c:ext>
              </c:extLst>
            </c:dLbl>
            <c:numFmt formatCode="0.0%" sourceLinked="0"/>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CatName val="1"/>
            <c:showPercent val="1"/>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SCE&amp;G</c:v>
                </c:pt>
                <c:pt idx="1">
                  <c:v>Duke Energy</c:v>
                </c:pt>
                <c:pt idx="2">
                  <c:v>LS Power</c:v>
                </c:pt>
                <c:pt idx="3">
                  <c:v>Cherokee</c:v>
                </c:pt>
                <c:pt idx="4">
                  <c:v>Santee Cooper</c:v>
                </c:pt>
              </c:strCache>
            </c:strRef>
          </c:cat>
          <c:val>
            <c:numRef>
              <c:f>Sheet1!$B$2:$B$6</c:f>
              <c:numCache>
                <c:formatCode>_(* #,##0_);_(* \(#,##0\);_(* "-"??_);_(@_)</c:formatCode>
                <c:ptCount val="5"/>
                <c:pt idx="0">
                  <c:v>14883945.602</c:v>
                </c:pt>
                <c:pt idx="1">
                  <c:v>404970.42299999995</c:v>
                </c:pt>
                <c:pt idx="2">
                  <c:v>29860.910433717814</c:v>
                </c:pt>
                <c:pt idx="3">
                  <c:v>339130.72499999998</c:v>
                </c:pt>
                <c:pt idx="4">
                  <c:v>18892503.251899987</c:v>
                </c:pt>
              </c:numCache>
            </c:numRef>
          </c:val>
        </c:ser>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Pt>
            <c:idx val="4"/>
            <c:spPr>
              <a:solidFill>
                <a:schemeClr val="accent5"/>
              </a:solidFill>
              <a:ln w="19050">
                <a:solidFill>
                  <a:schemeClr val="lt1"/>
                </a:solidFill>
              </a:ln>
              <a:effectLst/>
            </c:spPr>
          </c:dPt>
          <c:dLbls>
            <c:dLbl>
              <c:idx val="0"/>
              <c:delete val="1"/>
            </c:dLbl>
            <c:dLbl>
              <c:idx val="1"/>
              <c:layout>
                <c:manualLayout>
                  <c:x val="2.0592357700232353E-2"/>
                  <c:y val="-4.7884312255673973E-2"/>
                </c:manualLayout>
              </c:layout>
              <c:tx>
                <c:rich>
                  <a:bodyPr/>
                  <a:lstStyle/>
                  <a:p>
                    <a:r>
                      <a:rPr lang="en-US" sz="1800" dirty="0"/>
                      <a:t>SCE&amp;G
41%</a:t>
                    </a:r>
                  </a:p>
                </c:rich>
              </c:tx>
              <c:dLblPos val="bestFit"/>
              <c:showCatName val="1"/>
              <c:showPercent val="1"/>
              <c:extLst>
                <c:ext xmlns:c15="http://schemas.microsoft.com/office/drawing/2012/chart" uri="{CE6537A1-D6FC-4f65-9D91-7224C49458BB}">
                  <c15:layout/>
                </c:ext>
              </c:extLst>
            </c:dLbl>
            <c:dLbl>
              <c:idx val="2"/>
              <c:layout>
                <c:manualLayout>
                  <c:x val="3.7853891758975557E-2"/>
                  <c:y val="-2.3606588900218467E-2"/>
                </c:manualLayout>
              </c:layout>
              <c:tx>
                <c:rich>
                  <a:bodyPr/>
                  <a:lstStyle/>
                  <a:p>
                    <a:r>
                      <a:rPr lang="en-US" sz="1800" dirty="0"/>
                      <a:t>LS Power
8%</a:t>
                    </a:r>
                  </a:p>
                </c:rich>
              </c:tx>
              <c:dLblPos val="bestFit"/>
              <c:showCatName val="1"/>
              <c:showPercent val="1"/>
              <c:extLst>
                <c:ext xmlns:c15="http://schemas.microsoft.com/office/drawing/2012/chart" uri="{CE6537A1-D6FC-4f65-9D91-7224C49458BB}">
                  <c15:layout/>
                </c:ext>
              </c:extLst>
            </c:dLbl>
            <c:dLbl>
              <c:idx val="3"/>
              <c:layout>
                <c:manualLayout>
                  <c:x val="-0.11070670073317276"/>
                  <c:y val="5.9855390319592527E-3"/>
                </c:manualLayout>
              </c:layout>
              <c:tx>
                <c:rich>
                  <a:bodyPr/>
                  <a:lstStyle/>
                  <a:p>
                    <a:r>
                      <a:rPr lang="en-US" sz="1600" dirty="0" smtClean="0"/>
                      <a:t>Cherokee</a:t>
                    </a:r>
                    <a:r>
                      <a:rPr lang="en-US" sz="1600" baseline="0" dirty="0" smtClean="0"/>
                      <a:t> </a:t>
                    </a:r>
                    <a:r>
                      <a:rPr lang="en-US" sz="1600" dirty="0" smtClean="0"/>
                      <a:t>1</a:t>
                    </a:r>
                    <a:r>
                      <a:rPr lang="en-US" sz="1600" dirty="0"/>
                      <a:t>%</a:t>
                    </a:r>
                  </a:p>
                </c:rich>
              </c:tx>
              <c:dLblPos val="bestFit"/>
              <c:showCatName val="1"/>
              <c:showPercent val="1"/>
              <c:extLst>
                <c:ext xmlns:c15="http://schemas.microsoft.com/office/drawing/2012/chart" uri="{CE6537A1-D6FC-4f65-9D91-7224C49458BB}">
                  <c15:layout/>
                </c:ext>
              </c:extLst>
            </c:dLbl>
            <c:dLbl>
              <c:idx val="4"/>
              <c:layout>
                <c:manualLayout>
                  <c:x val="-1.0585361614103218E-2"/>
                  <c:y val="-8.7283533805687957E-2"/>
                </c:manualLayout>
              </c:layout>
              <c:tx>
                <c:rich>
                  <a:bodyPr/>
                  <a:lstStyle/>
                  <a:p>
                    <a:r>
                      <a:rPr lang="en-US" sz="1800" dirty="0" smtClean="0"/>
                      <a:t>Santee Cooper</a:t>
                    </a:r>
                    <a:r>
                      <a:rPr lang="en-US" sz="1800" dirty="0"/>
                      <a:t>
50%</a:t>
                    </a:r>
                  </a:p>
                </c:rich>
              </c:tx>
              <c:dLblPos val="bestFit"/>
              <c:showCatName val="1"/>
              <c:showPercent val="1"/>
              <c:extLst>
                <c:ext xmlns:c15="http://schemas.microsoft.com/office/drawing/2012/chart" uri="{CE6537A1-D6FC-4f65-9D91-7224C49458BB}">
                  <c15:layout/>
                </c:ext>
              </c:extLst>
            </c:dLbl>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CatName val="1"/>
            <c:showPercent val="1"/>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Sheet1!$A$2:$A$6</c:f>
              <c:strCache>
                <c:ptCount val="5"/>
                <c:pt idx="1">
                  <c:v>SCE&amp;G</c:v>
                </c:pt>
                <c:pt idx="2">
                  <c:v>LS Power</c:v>
                </c:pt>
                <c:pt idx="3">
                  <c:v>Cherokee</c:v>
                </c:pt>
                <c:pt idx="4">
                  <c:v>Santee</c:v>
                </c:pt>
              </c:strCache>
            </c:strRef>
          </c:cat>
          <c:val>
            <c:numRef>
              <c:f>Sheet1!$B$2:$B$6</c:f>
              <c:numCache>
                <c:formatCode>0.0</c:formatCode>
                <c:ptCount val="5"/>
                <c:pt idx="1">
                  <c:v>3347.6000000000004</c:v>
                </c:pt>
                <c:pt idx="2">
                  <c:v>668.5</c:v>
                </c:pt>
                <c:pt idx="3">
                  <c:v>101.2</c:v>
                </c:pt>
                <c:pt idx="4">
                  <c:v>4170.1000000000004</c:v>
                </c:pt>
              </c:numCache>
            </c:numRef>
          </c:val>
        </c:ser>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321CD-C7A3-40BD-9558-CF979E94480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E8FAEF0-9340-436A-A4D1-4AF86E818ABF}">
      <dgm:prSet phldrT="[Text]"/>
      <dgm:spPr>
        <a:solidFill>
          <a:srgbClr val="56765C"/>
        </a:solidFill>
      </dgm:spPr>
      <dgm:t>
        <a:bodyPr/>
        <a:lstStyle/>
        <a:p>
          <a:r>
            <a:rPr lang="en-US" dirty="0" smtClean="0"/>
            <a:t>EPA Sets different “Goals” for each State based on National Uniform Emission Rates</a:t>
          </a:r>
          <a:endParaRPr lang="en-US" dirty="0"/>
        </a:p>
      </dgm:t>
    </dgm:pt>
    <dgm:pt modelId="{71D7D46B-A89A-46EE-8113-B9567360E713}" type="parTrans" cxnId="{43FA6DFC-1D74-4670-AD70-E5FC7484EBCE}">
      <dgm:prSet/>
      <dgm:spPr/>
      <dgm:t>
        <a:bodyPr/>
        <a:lstStyle/>
        <a:p>
          <a:endParaRPr lang="en-US"/>
        </a:p>
      </dgm:t>
    </dgm:pt>
    <dgm:pt modelId="{3BF36052-CE7A-4D63-BBE8-F6861037FCD7}" type="sibTrans" cxnId="{43FA6DFC-1D74-4670-AD70-E5FC7484EBCE}">
      <dgm:prSet/>
      <dgm:spPr/>
      <dgm:t>
        <a:bodyPr/>
        <a:lstStyle/>
        <a:p>
          <a:endParaRPr lang="en-US" dirty="0"/>
        </a:p>
      </dgm:t>
    </dgm:pt>
    <dgm:pt modelId="{6C827866-030C-46ED-BE9B-17288728B18B}">
      <dgm:prSet phldrT="[Text]"/>
      <dgm:spPr>
        <a:solidFill>
          <a:srgbClr val="56765C"/>
        </a:solidFill>
      </dgm:spPr>
      <dgm:t>
        <a:bodyPr/>
        <a:lstStyle/>
        <a:p>
          <a:r>
            <a:rPr lang="en-US" dirty="0" smtClean="0"/>
            <a:t>State writes a State Implementation Plan (SIP) to meet Goal</a:t>
          </a:r>
          <a:endParaRPr lang="en-US" dirty="0"/>
        </a:p>
      </dgm:t>
    </dgm:pt>
    <dgm:pt modelId="{28764E51-4DC2-4F5C-8F05-71EE55DF3F70}" type="parTrans" cxnId="{3758C225-5BD1-4393-9BD8-DCA99061C1B8}">
      <dgm:prSet/>
      <dgm:spPr/>
      <dgm:t>
        <a:bodyPr/>
        <a:lstStyle/>
        <a:p>
          <a:endParaRPr lang="en-US"/>
        </a:p>
      </dgm:t>
    </dgm:pt>
    <dgm:pt modelId="{C2271FF0-6C2B-4BC5-BD43-251C58A14BAC}" type="sibTrans" cxnId="{3758C225-5BD1-4393-9BD8-DCA99061C1B8}">
      <dgm:prSet/>
      <dgm:spPr/>
      <dgm:t>
        <a:bodyPr/>
        <a:lstStyle/>
        <a:p>
          <a:endParaRPr lang="en-US" dirty="0"/>
        </a:p>
      </dgm:t>
    </dgm:pt>
    <dgm:pt modelId="{034FD147-4EA9-4DDC-84A5-FDCDF3B703AF}">
      <dgm:prSet phldrT="[Text]"/>
      <dgm:spPr>
        <a:solidFill>
          <a:srgbClr val="56765C"/>
        </a:solidFill>
      </dgm:spPr>
      <dgm:t>
        <a:bodyPr/>
        <a:lstStyle/>
        <a:p>
          <a:r>
            <a:rPr lang="en-US" dirty="0" smtClean="0"/>
            <a:t>SIP sets out requirements for affected units, credits and trading mechanism, tracking</a:t>
          </a:r>
          <a:endParaRPr lang="en-US" dirty="0"/>
        </a:p>
      </dgm:t>
    </dgm:pt>
    <dgm:pt modelId="{12DCB412-BE68-4BAC-9F3A-78A88490D510}" type="parTrans" cxnId="{29B6854B-233D-47AA-A5E1-570EA2B60FC1}">
      <dgm:prSet/>
      <dgm:spPr/>
      <dgm:t>
        <a:bodyPr/>
        <a:lstStyle/>
        <a:p>
          <a:endParaRPr lang="en-US"/>
        </a:p>
      </dgm:t>
    </dgm:pt>
    <dgm:pt modelId="{97F586E7-D296-47C2-BAEA-3C01B4565FE0}" type="sibTrans" cxnId="{29B6854B-233D-47AA-A5E1-570EA2B60FC1}">
      <dgm:prSet/>
      <dgm:spPr/>
      <dgm:t>
        <a:bodyPr/>
        <a:lstStyle/>
        <a:p>
          <a:endParaRPr lang="en-US" dirty="0"/>
        </a:p>
      </dgm:t>
    </dgm:pt>
    <dgm:pt modelId="{C24BE8DE-C177-4353-A019-4802DC96D43E}">
      <dgm:prSet/>
      <dgm:spPr>
        <a:solidFill>
          <a:srgbClr val="56765C"/>
        </a:solidFill>
      </dgm:spPr>
      <dgm:t>
        <a:bodyPr/>
        <a:lstStyle/>
        <a:p>
          <a:r>
            <a:rPr lang="en-US" dirty="0" smtClean="0"/>
            <a:t>States which do not have a working SIP will receive a Federal Implementation Plan (FIP)</a:t>
          </a:r>
          <a:endParaRPr lang="en-US" dirty="0"/>
        </a:p>
      </dgm:t>
    </dgm:pt>
    <dgm:pt modelId="{BE8164DD-7288-402C-8CFD-5ED4C2467C02}" type="parTrans" cxnId="{C50BB353-E919-4D81-9155-47185D722656}">
      <dgm:prSet/>
      <dgm:spPr/>
      <dgm:t>
        <a:bodyPr/>
        <a:lstStyle/>
        <a:p>
          <a:endParaRPr lang="en-US"/>
        </a:p>
      </dgm:t>
    </dgm:pt>
    <dgm:pt modelId="{0514F534-3FA0-4AB4-BCE4-F26B182BB2A7}" type="sibTrans" cxnId="{C50BB353-E919-4D81-9155-47185D722656}">
      <dgm:prSet/>
      <dgm:spPr/>
      <dgm:t>
        <a:bodyPr/>
        <a:lstStyle/>
        <a:p>
          <a:endParaRPr lang="en-US"/>
        </a:p>
      </dgm:t>
    </dgm:pt>
    <dgm:pt modelId="{1202EACC-BCED-4923-A3B6-2949924C421D}" type="pres">
      <dgm:prSet presAssocID="{31D321CD-C7A3-40BD-9558-CF979E944808}" presName="outerComposite" presStyleCnt="0">
        <dgm:presLayoutVars>
          <dgm:chMax val="5"/>
          <dgm:dir/>
          <dgm:resizeHandles val="exact"/>
        </dgm:presLayoutVars>
      </dgm:prSet>
      <dgm:spPr/>
      <dgm:t>
        <a:bodyPr/>
        <a:lstStyle/>
        <a:p>
          <a:endParaRPr lang="en-US"/>
        </a:p>
      </dgm:t>
    </dgm:pt>
    <dgm:pt modelId="{330BBE22-CFF3-40B1-AAEC-312672E7151F}" type="pres">
      <dgm:prSet presAssocID="{31D321CD-C7A3-40BD-9558-CF979E944808}" presName="dummyMaxCanvas" presStyleCnt="0">
        <dgm:presLayoutVars/>
      </dgm:prSet>
      <dgm:spPr/>
    </dgm:pt>
    <dgm:pt modelId="{D2A0D3C7-D739-473C-B33C-4181AEA39F93}" type="pres">
      <dgm:prSet presAssocID="{31D321CD-C7A3-40BD-9558-CF979E944808}" presName="FourNodes_1" presStyleLbl="node1" presStyleIdx="0" presStyleCnt="4">
        <dgm:presLayoutVars>
          <dgm:bulletEnabled val="1"/>
        </dgm:presLayoutVars>
      </dgm:prSet>
      <dgm:spPr/>
      <dgm:t>
        <a:bodyPr/>
        <a:lstStyle/>
        <a:p>
          <a:endParaRPr lang="en-US"/>
        </a:p>
      </dgm:t>
    </dgm:pt>
    <dgm:pt modelId="{C68FFF1E-D162-43D5-8B71-B0FCB2E5A32B}" type="pres">
      <dgm:prSet presAssocID="{31D321CD-C7A3-40BD-9558-CF979E944808}" presName="FourNodes_2" presStyleLbl="node1" presStyleIdx="1" presStyleCnt="4">
        <dgm:presLayoutVars>
          <dgm:bulletEnabled val="1"/>
        </dgm:presLayoutVars>
      </dgm:prSet>
      <dgm:spPr/>
      <dgm:t>
        <a:bodyPr/>
        <a:lstStyle/>
        <a:p>
          <a:endParaRPr lang="en-US"/>
        </a:p>
      </dgm:t>
    </dgm:pt>
    <dgm:pt modelId="{BA7678D6-C639-4718-A0B1-7A9A4A9F931C}" type="pres">
      <dgm:prSet presAssocID="{31D321CD-C7A3-40BD-9558-CF979E944808}" presName="FourNodes_3" presStyleLbl="node1" presStyleIdx="2" presStyleCnt="4">
        <dgm:presLayoutVars>
          <dgm:bulletEnabled val="1"/>
        </dgm:presLayoutVars>
      </dgm:prSet>
      <dgm:spPr/>
      <dgm:t>
        <a:bodyPr/>
        <a:lstStyle/>
        <a:p>
          <a:endParaRPr lang="en-US"/>
        </a:p>
      </dgm:t>
    </dgm:pt>
    <dgm:pt modelId="{284A800C-AC2E-4B96-855E-1BBA5D8527F5}" type="pres">
      <dgm:prSet presAssocID="{31D321CD-C7A3-40BD-9558-CF979E944808}" presName="FourNodes_4" presStyleLbl="node1" presStyleIdx="3" presStyleCnt="4">
        <dgm:presLayoutVars>
          <dgm:bulletEnabled val="1"/>
        </dgm:presLayoutVars>
      </dgm:prSet>
      <dgm:spPr/>
      <dgm:t>
        <a:bodyPr/>
        <a:lstStyle/>
        <a:p>
          <a:endParaRPr lang="en-US"/>
        </a:p>
      </dgm:t>
    </dgm:pt>
    <dgm:pt modelId="{F07B8BA2-8907-415D-A18F-4BE0BA8D20CD}" type="pres">
      <dgm:prSet presAssocID="{31D321CD-C7A3-40BD-9558-CF979E944808}" presName="FourConn_1-2" presStyleLbl="fgAccFollowNode1" presStyleIdx="0" presStyleCnt="3">
        <dgm:presLayoutVars>
          <dgm:bulletEnabled val="1"/>
        </dgm:presLayoutVars>
      </dgm:prSet>
      <dgm:spPr/>
      <dgm:t>
        <a:bodyPr/>
        <a:lstStyle/>
        <a:p>
          <a:endParaRPr lang="en-US"/>
        </a:p>
      </dgm:t>
    </dgm:pt>
    <dgm:pt modelId="{D6E309B5-8937-4A96-9995-C0EA66F92C72}" type="pres">
      <dgm:prSet presAssocID="{31D321CD-C7A3-40BD-9558-CF979E944808}" presName="FourConn_2-3" presStyleLbl="fgAccFollowNode1" presStyleIdx="1" presStyleCnt="3">
        <dgm:presLayoutVars>
          <dgm:bulletEnabled val="1"/>
        </dgm:presLayoutVars>
      </dgm:prSet>
      <dgm:spPr/>
      <dgm:t>
        <a:bodyPr/>
        <a:lstStyle/>
        <a:p>
          <a:endParaRPr lang="en-US"/>
        </a:p>
      </dgm:t>
    </dgm:pt>
    <dgm:pt modelId="{D230DBF5-4360-4141-91A9-0CA79E313233}" type="pres">
      <dgm:prSet presAssocID="{31D321CD-C7A3-40BD-9558-CF979E944808}" presName="FourConn_3-4" presStyleLbl="fgAccFollowNode1" presStyleIdx="2" presStyleCnt="3">
        <dgm:presLayoutVars>
          <dgm:bulletEnabled val="1"/>
        </dgm:presLayoutVars>
      </dgm:prSet>
      <dgm:spPr/>
      <dgm:t>
        <a:bodyPr/>
        <a:lstStyle/>
        <a:p>
          <a:endParaRPr lang="en-US"/>
        </a:p>
      </dgm:t>
    </dgm:pt>
    <dgm:pt modelId="{62492BE8-88DD-443F-B329-D3660D05147A}" type="pres">
      <dgm:prSet presAssocID="{31D321CD-C7A3-40BD-9558-CF979E944808}" presName="FourNodes_1_text" presStyleLbl="node1" presStyleIdx="3" presStyleCnt="4">
        <dgm:presLayoutVars>
          <dgm:bulletEnabled val="1"/>
        </dgm:presLayoutVars>
      </dgm:prSet>
      <dgm:spPr/>
      <dgm:t>
        <a:bodyPr/>
        <a:lstStyle/>
        <a:p>
          <a:endParaRPr lang="en-US"/>
        </a:p>
      </dgm:t>
    </dgm:pt>
    <dgm:pt modelId="{04F2F1F1-34B4-4A70-ADDA-BBFB21F7FC53}" type="pres">
      <dgm:prSet presAssocID="{31D321CD-C7A3-40BD-9558-CF979E944808}" presName="FourNodes_2_text" presStyleLbl="node1" presStyleIdx="3" presStyleCnt="4">
        <dgm:presLayoutVars>
          <dgm:bulletEnabled val="1"/>
        </dgm:presLayoutVars>
      </dgm:prSet>
      <dgm:spPr/>
      <dgm:t>
        <a:bodyPr/>
        <a:lstStyle/>
        <a:p>
          <a:endParaRPr lang="en-US"/>
        </a:p>
      </dgm:t>
    </dgm:pt>
    <dgm:pt modelId="{05407098-21BC-4EC6-B4AF-203D6A6C87A5}" type="pres">
      <dgm:prSet presAssocID="{31D321CD-C7A3-40BD-9558-CF979E944808}" presName="FourNodes_3_text" presStyleLbl="node1" presStyleIdx="3" presStyleCnt="4">
        <dgm:presLayoutVars>
          <dgm:bulletEnabled val="1"/>
        </dgm:presLayoutVars>
      </dgm:prSet>
      <dgm:spPr/>
      <dgm:t>
        <a:bodyPr/>
        <a:lstStyle/>
        <a:p>
          <a:endParaRPr lang="en-US"/>
        </a:p>
      </dgm:t>
    </dgm:pt>
    <dgm:pt modelId="{5BB8FD93-8E93-4D05-A8FB-BE72F31D2894}" type="pres">
      <dgm:prSet presAssocID="{31D321CD-C7A3-40BD-9558-CF979E944808}" presName="FourNodes_4_text" presStyleLbl="node1" presStyleIdx="3" presStyleCnt="4">
        <dgm:presLayoutVars>
          <dgm:bulletEnabled val="1"/>
        </dgm:presLayoutVars>
      </dgm:prSet>
      <dgm:spPr/>
      <dgm:t>
        <a:bodyPr/>
        <a:lstStyle/>
        <a:p>
          <a:endParaRPr lang="en-US"/>
        </a:p>
      </dgm:t>
    </dgm:pt>
  </dgm:ptLst>
  <dgm:cxnLst>
    <dgm:cxn modelId="{49C579B9-D933-4685-972D-068F55C293DE}" type="presOf" srcId="{2E8FAEF0-9340-436A-A4D1-4AF86E818ABF}" destId="{62492BE8-88DD-443F-B329-D3660D05147A}" srcOrd="1" destOrd="0" presId="urn:microsoft.com/office/officeart/2005/8/layout/vProcess5"/>
    <dgm:cxn modelId="{DAA9E032-304A-4178-AFC9-41041C354650}" type="presOf" srcId="{034FD147-4EA9-4DDC-84A5-FDCDF3B703AF}" destId="{05407098-21BC-4EC6-B4AF-203D6A6C87A5}" srcOrd="1" destOrd="0" presId="urn:microsoft.com/office/officeart/2005/8/layout/vProcess5"/>
    <dgm:cxn modelId="{6998FB32-C757-475C-8C97-C50B82B60BAE}" type="presOf" srcId="{31D321CD-C7A3-40BD-9558-CF979E944808}" destId="{1202EACC-BCED-4923-A3B6-2949924C421D}" srcOrd="0" destOrd="0" presId="urn:microsoft.com/office/officeart/2005/8/layout/vProcess5"/>
    <dgm:cxn modelId="{29B6854B-233D-47AA-A5E1-570EA2B60FC1}" srcId="{31D321CD-C7A3-40BD-9558-CF979E944808}" destId="{034FD147-4EA9-4DDC-84A5-FDCDF3B703AF}" srcOrd="2" destOrd="0" parTransId="{12DCB412-BE68-4BAC-9F3A-78A88490D510}" sibTransId="{97F586E7-D296-47C2-BAEA-3C01B4565FE0}"/>
    <dgm:cxn modelId="{7ADC95BF-4F1E-4DF0-A390-45B49D0CC370}" type="presOf" srcId="{2E8FAEF0-9340-436A-A4D1-4AF86E818ABF}" destId="{D2A0D3C7-D739-473C-B33C-4181AEA39F93}" srcOrd="0" destOrd="0" presId="urn:microsoft.com/office/officeart/2005/8/layout/vProcess5"/>
    <dgm:cxn modelId="{3365B94D-D13C-42AA-AE35-E9BD391C73AB}" type="presOf" srcId="{034FD147-4EA9-4DDC-84A5-FDCDF3B703AF}" destId="{BA7678D6-C639-4718-A0B1-7A9A4A9F931C}" srcOrd="0" destOrd="0" presId="urn:microsoft.com/office/officeart/2005/8/layout/vProcess5"/>
    <dgm:cxn modelId="{736B9C38-53AC-4115-B776-EC7184F70B90}" type="presOf" srcId="{6C827866-030C-46ED-BE9B-17288728B18B}" destId="{04F2F1F1-34B4-4A70-ADDA-BBFB21F7FC53}" srcOrd="1" destOrd="0" presId="urn:microsoft.com/office/officeart/2005/8/layout/vProcess5"/>
    <dgm:cxn modelId="{3758C225-5BD1-4393-9BD8-DCA99061C1B8}" srcId="{31D321CD-C7A3-40BD-9558-CF979E944808}" destId="{6C827866-030C-46ED-BE9B-17288728B18B}" srcOrd="1" destOrd="0" parTransId="{28764E51-4DC2-4F5C-8F05-71EE55DF3F70}" sibTransId="{C2271FF0-6C2B-4BC5-BD43-251C58A14BAC}"/>
    <dgm:cxn modelId="{885F60FC-1980-4BC9-B305-C47B731301CB}" type="presOf" srcId="{C2271FF0-6C2B-4BC5-BD43-251C58A14BAC}" destId="{D6E309B5-8937-4A96-9995-C0EA66F92C72}" srcOrd="0" destOrd="0" presId="urn:microsoft.com/office/officeart/2005/8/layout/vProcess5"/>
    <dgm:cxn modelId="{C50BB353-E919-4D81-9155-47185D722656}" srcId="{31D321CD-C7A3-40BD-9558-CF979E944808}" destId="{C24BE8DE-C177-4353-A019-4802DC96D43E}" srcOrd="3" destOrd="0" parTransId="{BE8164DD-7288-402C-8CFD-5ED4C2467C02}" sibTransId="{0514F534-3FA0-4AB4-BCE4-F26B182BB2A7}"/>
    <dgm:cxn modelId="{D0246480-CC01-45DA-A297-BDD2D6AFE83E}" type="presOf" srcId="{C24BE8DE-C177-4353-A019-4802DC96D43E}" destId="{284A800C-AC2E-4B96-855E-1BBA5D8527F5}" srcOrd="0" destOrd="0" presId="urn:microsoft.com/office/officeart/2005/8/layout/vProcess5"/>
    <dgm:cxn modelId="{43FA6DFC-1D74-4670-AD70-E5FC7484EBCE}" srcId="{31D321CD-C7A3-40BD-9558-CF979E944808}" destId="{2E8FAEF0-9340-436A-A4D1-4AF86E818ABF}" srcOrd="0" destOrd="0" parTransId="{71D7D46B-A89A-46EE-8113-B9567360E713}" sibTransId="{3BF36052-CE7A-4D63-BBE8-F6861037FCD7}"/>
    <dgm:cxn modelId="{3030CD4C-1D05-4DEE-AE03-01F317B48571}" type="presOf" srcId="{C24BE8DE-C177-4353-A019-4802DC96D43E}" destId="{5BB8FD93-8E93-4D05-A8FB-BE72F31D2894}" srcOrd="1" destOrd="0" presId="urn:microsoft.com/office/officeart/2005/8/layout/vProcess5"/>
    <dgm:cxn modelId="{9EC4E464-23A3-4CE1-A973-C0933BE3381E}" type="presOf" srcId="{6C827866-030C-46ED-BE9B-17288728B18B}" destId="{C68FFF1E-D162-43D5-8B71-B0FCB2E5A32B}" srcOrd="0" destOrd="0" presId="urn:microsoft.com/office/officeart/2005/8/layout/vProcess5"/>
    <dgm:cxn modelId="{4CF783C6-5990-42E3-989B-9B80DFD41632}" type="presOf" srcId="{97F586E7-D296-47C2-BAEA-3C01B4565FE0}" destId="{D230DBF5-4360-4141-91A9-0CA79E313233}" srcOrd="0" destOrd="0" presId="urn:microsoft.com/office/officeart/2005/8/layout/vProcess5"/>
    <dgm:cxn modelId="{ABC0C9F2-9D5A-4481-A357-3867B745DA8C}" type="presOf" srcId="{3BF36052-CE7A-4D63-BBE8-F6861037FCD7}" destId="{F07B8BA2-8907-415D-A18F-4BE0BA8D20CD}" srcOrd="0" destOrd="0" presId="urn:microsoft.com/office/officeart/2005/8/layout/vProcess5"/>
    <dgm:cxn modelId="{2ACD2C24-46CB-484A-AAD5-EFF437FB39B6}" type="presParOf" srcId="{1202EACC-BCED-4923-A3B6-2949924C421D}" destId="{330BBE22-CFF3-40B1-AAEC-312672E7151F}" srcOrd="0" destOrd="0" presId="urn:microsoft.com/office/officeart/2005/8/layout/vProcess5"/>
    <dgm:cxn modelId="{79EFE88B-A67F-4BA8-80AA-BF90D2C8D748}" type="presParOf" srcId="{1202EACC-BCED-4923-A3B6-2949924C421D}" destId="{D2A0D3C7-D739-473C-B33C-4181AEA39F93}" srcOrd="1" destOrd="0" presId="urn:microsoft.com/office/officeart/2005/8/layout/vProcess5"/>
    <dgm:cxn modelId="{33B376D0-70A1-4D31-9344-2FC19B7D2676}" type="presParOf" srcId="{1202EACC-BCED-4923-A3B6-2949924C421D}" destId="{C68FFF1E-D162-43D5-8B71-B0FCB2E5A32B}" srcOrd="2" destOrd="0" presId="urn:microsoft.com/office/officeart/2005/8/layout/vProcess5"/>
    <dgm:cxn modelId="{952649C3-7292-4C41-B051-A8C1899A71A2}" type="presParOf" srcId="{1202EACC-BCED-4923-A3B6-2949924C421D}" destId="{BA7678D6-C639-4718-A0B1-7A9A4A9F931C}" srcOrd="3" destOrd="0" presId="urn:microsoft.com/office/officeart/2005/8/layout/vProcess5"/>
    <dgm:cxn modelId="{0D8776D0-7BDA-4C37-BC94-41F0BD9F24B8}" type="presParOf" srcId="{1202EACC-BCED-4923-A3B6-2949924C421D}" destId="{284A800C-AC2E-4B96-855E-1BBA5D8527F5}" srcOrd="4" destOrd="0" presId="urn:microsoft.com/office/officeart/2005/8/layout/vProcess5"/>
    <dgm:cxn modelId="{AEC62674-E51A-40DC-B526-0C9EBCD8D2EC}" type="presParOf" srcId="{1202EACC-BCED-4923-A3B6-2949924C421D}" destId="{F07B8BA2-8907-415D-A18F-4BE0BA8D20CD}" srcOrd="5" destOrd="0" presId="urn:microsoft.com/office/officeart/2005/8/layout/vProcess5"/>
    <dgm:cxn modelId="{B0A8E760-92DF-4687-8B85-ADB06EB0CAB8}" type="presParOf" srcId="{1202EACC-BCED-4923-A3B6-2949924C421D}" destId="{D6E309B5-8937-4A96-9995-C0EA66F92C72}" srcOrd="6" destOrd="0" presId="urn:microsoft.com/office/officeart/2005/8/layout/vProcess5"/>
    <dgm:cxn modelId="{C5581474-3CFC-42D9-8B9D-CF0C2C194331}" type="presParOf" srcId="{1202EACC-BCED-4923-A3B6-2949924C421D}" destId="{D230DBF5-4360-4141-91A9-0CA79E313233}" srcOrd="7" destOrd="0" presId="urn:microsoft.com/office/officeart/2005/8/layout/vProcess5"/>
    <dgm:cxn modelId="{81201A45-2ED4-4263-B773-E1DFEDD4EC6D}" type="presParOf" srcId="{1202EACC-BCED-4923-A3B6-2949924C421D}" destId="{62492BE8-88DD-443F-B329-D3660D05147A}" srcOrd="8" destOrd="0" presId="urn:microsoft.com/office/officeart/2005/8/layout/vProcess5"/>
    <dgm:cxn modelId="{1F488B16-A783-4ED6-9CBE-2CF4141F6549}" type="presParOf" srcId="{1202EACC-BCED-4923-A3B6-2949924C421D}" destId="{04F2F1F1-34B4-4A70-ADDA-BBFB21F7FC53}" srcOrd="9" destOrd="0" presId="urn:microsoft.com/office/officeart/2005/8/layout/vProcess5"/>
    <dgm:cxn modelId="{687BC51A-2C01-4FF4-8905-666008154D76}" type="presParOf" srcId="{1202EACC-BCED-4923-A3B6-2949924C421D}" destId="{05407098-21BC-4EC6-B4AF-203D6A6C87A5}" srcOrd="10" destOrd="0" presId="urn:microsoft.com/office/officeart/2005/8/layout/vProcess5"/>
    <dgm:cxn modelId="{B55BA9C5-031C-4D41-B78E-C93A0B647CA2}" type="presParOf" srcId="{1202EACC-BCED-4923-A3B6-2949924C421D}" destId="{5BB8FD93-8E93-4D05-A8FB-BE72F31D2894}"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66CF16-D6C3-412C-B902-9CF31BCCE69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5BB4BA3-29E3-499E-A49C-33F225DA36F7}">
      <dgm:prSet phldrT="[Text]"/>
      <dgm:spPr/>
      <dgm:t>
        <a:bodyPr/>
        <a:lstStyle/>
        <a:p>
          <a:r>
            <a:rPr lang="en-US" dirty="0" smtClean="0"/>
            <a:t>Economic Model – SC Economy and Demand Growth</a:t>
          </a:r>
          <a:endParaRPr lang="en-US" dirty="0"/>
        </a:p>
      </dgm:t>
    </dgm:pt>
    <dgm:pt modelId="{B0ADD4DD-A287-40BD-A7A1-571CF2F00FB8}" type="parTrans" cxnId="{569F990E-CB15-492C-B4D1-C5FAE2153F06}">
      <dgm:prSet/>
      <dgm:spPr/>
      <dgm:t>
        <a:bodyPr/>
        <a:lstStyle/>
        <a:p>
          <a:endParaRPr lang="en-US"/>
        </a:p>
      </dgm:t>
    </dgm:pt>
    <dgm:pt modelId="{C1A6378A-73D4-4801-A389-D5146EBF3BA8}" type="sibTrans" cxnId="{569F990E-CB15-492C-B4D1-C5FAE2153F06}">
      <dgm:prSet/>
      <dgm:spPr/>
      <dgm:t>
        <a:bodyPr/>
        <a:lstStyle/>
        <a:p>
          <a:endParaRPr lang="en-US"/>
        </a:p>
      </dgm:t>
    </dgm:pt>
    <dgm:pt modelId="{DF045AAD-6EA1-443D-89C7-468B30E7B85B}">
      <dgm:prSet phldrT="[Text]"/>
      <dgm:spPr/>
      <dgm:t>
        <a:bodyPr/>
        <a:lstStyle/>
        <a:p>
          <a:r>
            <a:rPr lang="en-US" dirty="0" smtClean="0"/>
            <a:t>   Predict Electric Demand</a:t>
          </a:r>
          <a:endParaRPr lang="en-US" dirty="0"/>
        </a:p>
      </dgm:t>
    </dgm:pt>
    <dgm:pt modelId="{58E0E4C1-5E6E-424F-B60F-C124FFBAB1FB}" type="parTrans" cxnId="{626FE89E-CAA2-47D1-B8FA-B27929E8C086}">
      <dgm:prSet/>
      <dgm:spPr/>
      <dgm:t>
        <a:bodyPr/>
        <a:lstStyle/>
        <a:p>
          <a:endParaRPr lang="en-US"/>
        </a:p>
      </dgm:t>
    </dgm:pt>
    <dgm:pt modelId="{93137A37-D72E-4949-8456-ACA6E4AC75DD}" type="sibTrans" cxnId="{626FE89E-CAA2-47D1-B8FA-B27929E8C086}">
      <dgm:prSet/>
      <dgm:spPr/>
      <dgm:t>
        <a:bodyPr/>
        <a:lstStyle/>
        <a:p>
          <a:endParaRPr lang="en-US"/>
        </a:p>
      </dgm:t>
    </dgm:pt>
    <dgm:pt modelId="{0C4196AB-CDBD-4467-A500-EDD668BA9F42}">
      <dgm:prSet phldrT="[Text]"/>
      <dgm:spPr/>
      <dgm:t>
        <a:bodyPr/>
        <a:lstStyle/>
        <a:p>
          <a:r>
            <a:rPr lang="en-US" dirty="0" smtClean="0"/>
            <a:t>   Forecast Utility Dispatch</a:t>
          </a:r>
          <a:endParaRPr lang="en-US" dirty="0"/>
        </a:p>
      </dgm:t>
    </dgm:pt>
    <dgm:pt modelId="{1CEFF0A3-05F3-461D-AD35-0C67E955DA29}" type="parTrans" cxnId="{7D3C795E-777F-44E1-9A42-C1124BA256E9}">
      <dgm:prSet/>
      <dgm:spPr/>
      <dgm:t>
        <a:bodyPr/>
        <a:lstStyle/>
        <a:p>
          <a:endParaRPr lang="en-US"/>
        </a:p>
      </dgm:t>
    </dgm:pt>
    <dgm:pt modelId="{BCA591B6-B859-4A90-91B7-FDE9309D38FA}" type="sibTrans" cxnId="{7D3C795E-777F-44E1-9A42-C1124BA256E9}">
      <dgm:prSet/>
      <dgm:spPr/>
      <dgm:t>
        <a:bodyPr/>
        <a:lstStyle/>
        <a:p>
          <a:endParaRPr lang="en-US"/>
        </a:p>
      </dgm:t>
    </dgm:pt>
    <dgm:pt modelId="{DD420841-FCF7-4456-AF00-DC27E842105D}">
      <dgm:prSet/>
      <dgm:spPr/>
      <dgm:t>
        <a:bodyPr/>
        <a:lstStyle/>
        <a:p>
          <a:r>
            <a:rPr lang="en-US" dirty="0" smtClean="0"/>
            <a:t>   Calculate CO2 Emissions</a:t>
          </a:r>
          <a:endParaRPr lang="en-US" dirty="0"/>
        </a:p>
      </dgm:t>
    </dgm:pt>
    <dgm:pt modelId="{C7703FF0-B8A8-4C9A-99EE-D7FAF07F3963}" type="parTrans" cxnId="{9D984FB0-E7CD-4FAA-BBEB-DA6A1C8226BD}">
      <dgm:prSet/>
      <dgm:spPr/>
      <dgm:t>
        <a:bodyPr/>
        <a:lstStyle/>
        <a:p>
          <a:endParaRPr lang="en-US"/>
        </a:p>
      </dgm:t>
    </dgm:pt>
    <dgm:pt modelId="{ED4935D7-17A7-4C38-AB50-BF96BEFA2CF2}" type="sibTrans" cxnId="{9D984FB0-E7CD-4FAA-BBEB-DA6A1C8226BD}">
      <dgm:prSet/>
      <dgm:spPr/>
      <dgm:t>
        <a:bodyPr/>
        <a:lstStyle/>
        <a:p>
          <a:endParaRPr lang="en-US"/>
        </a:p>
      </dgm:t>
    </dgm:pt>
    <dgm:pt modelId="{B2B70F01-5E83-4614-9AC2-B0EF697EB847}">
      <dgm:prSet/>
      <dgm:spPr/>
      <dgm:t>
        <a:bodyPr/>
        <a:lstStyle/>
        <a:p>
          <a:r>
            <a:rPr lang="en-US" dirty="0" smtClean="0"/>
            <a:t>   Evaluate 6 Plan Types </a:t>
          </a:r>
          <a:endParaRPr lang="en-US" dirty="0"/>
        </a:p>
      </dgm:t>
    </dgm:pt>
    <dgm:pt modelId="{0CEE754B-A42A-43FA-BF9C-C7618DC2F844}" type="parTrans" cxnId="{A9AE684B-4EBB-4C7E-A96B-F0F6DF168FC7}">
      <dgm:prSet/>
      <dgm:spPr/>
      <dgm:t>
        <a:bodyPr/>
        <a:lstStyle/>
        <a:p>
          <a:endParaRPr lang="en-US"/>
        </a:p>
      </dgm:t>
    </dgm:pt>
    <dgm:pt modelId="{CD400B65-0131-4106-B05F-3A2808E4DD8F}" type="sibTrans" cxnId="{A9AE684B-4EBB-4C7E-A96B-F0F6DF168FC7}">
      <dgm:prSet/>
      <dgm:spPr/>
      <dgm:t>
        <a:bodyPr/>
        <a:lstStyle/>
        <a:p>
          <a:endParaRPr lang="en-US"/>
        </a:p>
      </dgm:t>
    </dgm:pt>
    <dgm:pt modelId="{CCE62643-3A7B-4773-A3E5-44688D5D99CC}" type="pres">
      <dgm:prSet presAssocID="{D066CF16-D6C3-412C-B902-9CF31BCCE69C}" presName="outerComposite" presStyleCnt="0">
        <dgm:presLayoutVars>
          <dgm:chMax val="5"/>
          <dgm:dir/>
          <dgm:resizeHandles val="exact"/>
        </dgm:presLayoutVars>
      </dgm:prSet>
      <dgm:spPr/>
      <dgm:t>
        <a:bodyPr/>
        <a:lstStyle/>
        <a:p>
          <a:endParaRPr lang="en-US"/>
        </a:p>
      </dgm:t>
    </dgm:pt>
    <dgm:pt modelId="{048B338E-5ECC-43AE-9078-C3AAA227C643}" type="pres">
      <dgm:prSet presAssocID="{D066CF16-D6C3-412C-B902-9CF31BCCE69C}" presName="dummyMaxCanvas" presStyleCnt="0">
        <dgm:presLayoutVars/>
      </dgm:prSet>
      <dgm:spPr/>
    </dgm:pt>
    <dgm:pt modelId="{9A6E9081-476B-450C-A1CD-D0C70E9BDA4B}" type="pres">
      <dgm:prSet presAssocID="{D066CF16-D6C3-412C-B902-9CF31BCCE69C}" presName="FiveNodes_1" presStyleLbl="node1" presStyleIdx="0" presStyleCnt="5">
        <dgm:presLayoutVars>
          <dgm:bulletEnabled val="1"/>
        </dgm:presLayoutVars>
      </dgm:prSet>
      <dgm:spPr/>
      <dgm:t>
        <a:bodyPr/>
        <a:lstStyle/>
        <a:p>
          <a:endParaRPr lang="en-US"/>
        </a:p>
      </dgm:t>
    </dgm:pt>
    <dgm:pt modelId="{BE6CAEA8-21B3-482F-9B85-395C269B6E8E}" type="pres">
      <dgm:prSet presAssocID="{D066CF16-D6C3-412C-B902-9CF31BCCE69C}" presName="FiveNodes_2" presStyleLbl="node1" presStyleIdx="1" presStyleCnt="5">
        <dgm:presLayoutVars>
          <dgm:bulletEnabled val="1"/>
        </dgm:presLayoutVars>
      </dgm:prSet>
      <dgm:spPr/>
      <dgm:t>
        <a:bodyPr/>
        <a:lstStyle/>
        <a:p>
          <a:endParaRPr lang="en-US"/>
        </a:p>
      </dgm:t>
    </dgm:pt>
    <dgm:pt modelId="{82001FDB-BEDD-42F1-A505-865ACDB4E0AB}" type="pres">
      <dgm:prSet presAssocID="{D066CF16-D6C3-412C-B902-9CF31BCCE69C}" presName="FiveNodes_3" presStyleLbl="node1" presStyleIdx="2" presStyleCnt="5">
        <dgm:presLayoutVars>
          <dgm:bulletEnabled val="1"/>
        </dgm:presLayoutVars>
      </dgm:prSet>
      <dgm:spPr/>
      <dgm:t>
        <a:bodyPr/>
        <a:lstStyle/>
        <a:p>
          <a:endParaRPr lang="en-US"/>
        </a:p>
      </dgm:t>
    </dgm:pt>
    <dgm:pt modelId="{3C47AE33-BF0D-435F-AB02-1758AFA8C52B}" type="pres">
      <dgm:prSet presAssocID="{D066CF16-D6C3-412C-B902-9CF31BCCE69C}" presName="FiveNodes_4" presStyleLbl="node1" presStyleIdx="3" presStyleCnt="5">
        <dgm:presLayoutVars>
          <dgm:bulletEnabled val="1"/>
        </dgm:presLayoutVars>
      </dgm:prSet>
      <dgm:spPr/>
      <dgm:t>
        <a:bodyPr/>
        <a:lstStyle/>
        <a:p>
          <a:endParaRPr lang="en-US"/>
        </a:p>
      </dgm:t>
    </dgm:pt>
    <dgm:pt modelId="{A491CE0A-1883-40B2-8D54-A935B99716C1}" type="pres">
      <dgm:prSet presAssocID="{D066CF16-D6C3-412C-B902-9CF31BCCE69C}" presName="FiveNodes_5" presStyleLbl="node1" presStyleIdx="4" presStyleCnt="5">
        <dgm:presLayoutVars>
          <dgm:bulletEnabled val="1"/>
        </dgm:presLayoutVars>
      </dgm:prSet>
      <dgm:spPr/>
      <dgm:t>
        <a:bodyPr/>
        <a:lstStyle/>
        <a:p>
          <a:endParaRPr lang="en-US"/>
        </a:p>
      </dgm:t>
    </dgm:pt>
    <dgm:pt modelId="{DC156D3B-08E0-4039-BF04-0B9B0C214A6D}" type="pres">
      <dgm:prSet presAssocID="{D066CF16-D6C3-412C-B902-9CF31BCCE69C}" presName="FiveConn_1-2" presStyleLbl="fgAccFollowNode1" presStyleIdx="0" presStyleCnt="4">
        <dgm:presLayoutVars>
          <dgm:bulletEnabled val="1"/>
        </dgm:presLayoutVars>
      </dgm:prSet>
      <dgm:spPr/>
      <dgm:t>
        <a:bodyPr/>
        <a:lstStyle/>
        <a:p>
          <a:endParaRPr lang="en-US"/>
        </a:p>
      </dgm:t>
    </dgm:pt>
    <dgm:pt modelId="{17EBDE74-C844-4FDA-8A3A-9309EA132412}" type="pres">
      <dgm:prSet presAssocID="{D066CF16-D6C3-412C-B902-9CF31BCCE69C}" presName="FiveConn_2-3" presStyleLbl="fgAccFollowNode1" presStyleIdx="1" presStyleCnt="4">
        <dgm:presLayoutVars>
          <dgm:bulletEnabled val="1"/>
        </dgm:presLayoutVars>
      </dgm:prSet>
      <dgm:spPr/>
      <dgm:t>
        <a:bodyPr/>
        <a:lstStyle/>
        <a:p>
          <a:endParaRPr lang="en-US"/>
        </a:p>
      </dgm:t>
    </dgm:pt>
    <dgm:pt modelId="{3B0B0EB0-057A-466B-AC58-C4F9C053F2C5}" type="pres">
      <dgm:prSet presAssocID="{D066CF16-D6C3-412C-B902-9CF31BCCE69C}" presName="FiveConn_3-4" presStyleLbl="fgAccFollowNode1" presStyleIdx="2" presStyleCnt="4">
        <dgm:presLayoutVars>
          <dgm:bulletEnabled val="1"/>
        </dgm:presLayoutVars>
      </dgm:prSet>
      <dgm:spPr/>
      <dgm:t>
        <a:bodyPr/>
        <a:lstStyle/>
        <a:p>
          <a:endParaRPr lang="en-US"/>
        </a:p>
      </dgm:t>
    </dgm:pt>
    <dgm:pt modelId="{D9A9D09D-5168-4094-A9C0-A2B4C560A6BF}" type="pres">
      <dgm:prSet presAssocID="{D066CF16-D6C3-412C-B902-9CF31BCCE69C}" presName="FiveConn_4-5" presStyleLbl="fgAccFollowNode1" presStyleIdx="3" presStyleCnt="4">
        <dgm:presLayoutVars>
          <dgm:bulletEnabled val="1"/>
        </dgm:presLayoutVars>
      </dgm:prSet>
      <dgm:spPr/>
      <dgm:t>
        <a:bodyPr/>
        <a:lstStyle/>
        <a:p>
          <a:endParaRPr lang="en-US"/>
        </a:p>
      </dgm:t>
    </dgm:pt>
    <dgm:pt modelId="{7438DFE2-BFB0-4226-84F4-805CB7CD938B}" type="pres">
      <dgm:prSet presAssocID="{D066CF16-D6C3-412C-B902-9CF31BCCE69C}" presName="FiveNodes_1_text" presStyleLbl="node1" presStyleIdx="4" presStyleCnt="5">
        <dgm:presLayoutVars>
          <dgm:bulletEnabled val="1"/>
        </dgm:presLayoutVars>
      </dgm:prSet>
      <dgm:spPr/>
      <dgm:t>
        <a:bodyPr/>
        <a:lstStyle/>
        <a:p>
          <a:endParaRPr lang="en-US"/>
        </a:p>
      </dgm:t>
    </dgm:pt>
    <dgm:pt modelId="{E12F4541-FA89-46B3-8F82-D5B04967F283}" type="pres">
      <dgm:prSet presAssocID="{D066CF16-D6C3-412C-B902-9CF31BCCE69C}" presName="FiveNodes_2_text" presStyleLbl="node1" presStyleIdx="4" presStyleCnt="5">
        <dgm:presLayoutVars>
          <dgm:bulletEnabled val="1"/>
        </dgm:presLayoutVars>
      </dgm:prSet>
      <dgm:spPr/>
      <dgm:t>
        <a:bodyPr/>
        <a:lstStyle/>
        <a:p>
          <a:endParaRPr lang="en-US"/>
        </a:p>
      </dgm:t>
    </dgm:pt>
    <dgm:pt modelId="{F082D0AC-BC49-4783-96A6-94FDDE16E2F6}" type="pres">
      <dgm:prSet presAssocID="{D066CF16-D6C3-412C-B902-9CF31BCCE69C}" presName="FiveNodes_3_text" presStyleLbl="node1" presStyleIdx="4" presStyleCnt="5">
        <dgm:presLayoutVars>
          <dgm:bulletEnabled val="1"/>
        </dgm:presLayoutVars>
      </dgm:prSet>
      <dgm:spPr/>
      <dgm:t>
        <a:bodyPr/>
        <a:lstStyle/>
        <a:p>
          <a:endParaRPr lang="en-US"/>
        </a:p>
      </dgm:t>
    </dgm:pt>
    <dgm:pt modelId="{86707322-6F04-4148-9284-1C3078F7BF63}" type="pres">
      <dgm:prSet presAssocID="{D066CF16-D6C3-412C-B902-9CF31BCCE69C}" presName="FiveNodes_4_text" presStyleLbl="node1" presStyleIdx="4" presStyleCnt="5">
        <dgm:presLayoutVars>
          <dgm:bulletEnabled val="1"/>
        </dgm:presLayoutVars>
      </dgm:prSet>
      <dgm:spPr/>
      <dgm:t>
        <a:bodyPr/>
        <a:lstStyle/>
        <a:p>
          <a:endParaRPr lang="en-US"/>
        </a:p>
      </dgm:t>
    </dgm:pt>
    <dgm:pt modelId="{6CDE5FF1-FC71-4B1C-98D5-3CA6BBFA40C3}" type="pres">
      <dgm:prSet presAssocID="{D066CF16-D6C3-412C-B902-9CF31BCCE69C}" presName="FiveNodes_5_text" presStyleLbl="node1" presStyleIdx="4" presStyleCnt="5">
        <dgm:presLayoutVars>
          <dgm:bulletEnabled val="1"/>
        </dgm:presLayoutVars>
      </dgm:prSet>
      <dgm:spPr/>
      <dgm:t>
        <a:bodyPr/>
        <a:lstStyle/>
        <a:p>
          <a:endParaRPr lang="en-US"/>
        </a:p>
      </dgm:t>
    </dgm:pt>
  </dgm:ptLst>
  <dgm:cxnLst>
    <dgm:cxn modelId="{569F990E-CB15-492C-B4D1-C5FAE2153F06}" srcId="{D066CF16-D6C3-412C-B902-9CF31BCCE69C}" destId="{75BB4BA3-29E3-499E-A49C-33F225DA36F7}" srcOrd="0" destOrd="0" parTransId="{B0ADD4DD-A287-40BD-A7A1-571CF2F00FB8}" sibTransId="{C1A6378A-73D4-4801-A389-D5146EBF3BA8}"/>
    <dgm:cxn modelId="{C7DF04BD-82EF-4E4F-900A-78DC91652298}" type="presOf" srcId="{0C4196AB-CDBD-4467-A500-EDD668BA9F42}" destId="{82001FDB-BEDD-42F1-A505-865ACDB4E0AB}" srcOrd="0" destOrd="0" presId="urn:microsoft.com/office/officeart/2005/8/layout/vProcess5"/>
    <dgm:cxn modelId="{34A12748-0D52-4915-8B36-13FA8B7C5352}" type="presOf" srcId="{DF045AAD-6EA1-443D-89C7-468B30E7B85B}" destId="{E12F4541-FA89-46B3-8F82-D5B04967F283}" srcOrd="1" destOrd="0" presId="urn:microsoft.com/office/officeart/2005/8/layout/vProcess5"/>
    <dgm:cxn modelId="{0824143C-B860-45B3-9D51-E9C9F62E3F73}" type="presOf" srcId="{B2B70F01-5E83-4614-9AC2-B0EF697EB847}" destId="{A491CE0A-1883-40B2-8D54-A935B99716C1}" srcOrd="0" destOrd="0" presId="urn:microsoft.com/office/officeart/2005/8/layout/vProcess5"/>
    <dgm:cxn modelId="{8E16315E-3DA5-4FB2-A690-A34D440ADAFF}" type="presOf" srcId="{B2B70F01-5E83-4614-9AC2-B0EF697EB847}" destId="{6CDE5FF1-FC71-4B1C-98D5-3CA6BBFA40C3}" srcOrd="1" destOrd="0" presId="urn:microsoft.com/office/officeart/2005/8/layout/vProcess5"/>
    <dgm:cxn modelId="{626FE89E-CAA2-47D1-B8FA-B27929E8C086}" srcId="{D066CF16-D6C3-412C-B902-9CF31BCCE69C}" destId="{DF045AAD-6EA1-443D-89C7-468B30E7B85B}" srcOrd="1" destOrd="0" parTransId="{58E0E4C1-5E6E-424F-B60F-C124FFBAB1FB}" sibTransId="{93137A37-D72E-4949-8456-ACA6E4AC75DD}"/>
    <dgm:cxn modelId="{B34FA8F5-3DFD-4171-A883-1D0D108AE5EB}" type="presOf" srcId="{75BB4BA3-29E3-499E-A49C-33F225DA36F7}" destId="{9A6E9081-476B-450C-A1CD-D0C70E9BDA4B}" srcOrd="0" destOrd="0" presId="urn:microsoft.com/office/officeart/2005/8/layout/vProcess5"/>
    <dgm:cxn modelId="{9BA8711C-D82E-4B19-9523-EABA4C4ED3C0}" type="presOf" srcId="{D066CF16-D6C3-412C-B902-9CF31BCCE69C}" destId="{CCE62643-3A7B-4773-A3E5-44688D5D99CC}" srcOrd="0" destOrd="0" presId="urn:microsoft.com/office/officeart/2005/8/layout/vProcess5"/>
    <dgm:cxn modelId="{5321EDEF-FB91-419A-9C54-83AA7A983A70}" type="presOf" srcId="{93137A37-D72E-4949-8456-ACA6E4AC75DD}" destId="{17EBDE74-C844-4FDA-8A3A-9309EA132412}" srcOrd="0" destOrd="0" presId="urn:microsoft.com/office/officeart/2005/8/layout/vProcess5"/>
    <dgm:cxn modelId="{A9AE684B-4EBB-4C7E-A96B-F0F6DF168FC7}" srcId="{D066CF16-D6C3-412C-B902-9CF31BCCE69C}" destId="{B2B70F01-5E83-4614-9AC2-B0EF697EB847}" srcOrd="4" destOrd="0" parTransId="{0CEE754B-A42A-43FA-BF9C-C7618DC2F844}" sibTransId="{CD400B65-0131-4106-B05F-3A2808E4DD8F}"/>
    <dgm:cxn modelId="{7E846052-76C9-4985-81B6-52CE8DA8BDAF}" type="presOf" srcId="{DD420841-FCF7-4456-AF00-DC27E842105D}" destId="{3C47AE33-BF0D-435F-AB02-1758AFA8C52B}" srcOrd="0" destOrd="0" presId="urn:microsoft.com/office/officeart/2005/8/layout/vProcess5"/>
    <dgm:cxn modelId="{9D984FB0-E7CD-4FAA-BBEB-DA6A1C8226BD}" srcId="{D066CF16-D6C3-412C-B902-9CF31BCCE69C}" destId="{DD420841-FCF7-4456-AF00-DC27E842105D}" srcOrd="3" destOrd="0" parTransId="{C7703FF0-B8A8-4C9A-99EE-D7FAF07F3963}" sibTransId="{ED4935D7-17A7-4C38-AB50-BF96BEFA2CF2}"/>
    <dgm:cxn modelId="{2E060B60-4C84-4AEB-B50F-C6C272DB6675}" type="presOf" srcId="{DD420841-FCF7-4456-AF00-DC27E842105D}" destId="{86707322-6F04-4148-9284-1C3078F7BF63}" srcOrd="1" destOrd="0" presId="urn:microsoft.com/office/officeart/2005/8/layout/vProcess5"/>
    <dgm:cxn modelId="{EFCE24AC-567C-49F1-8B1E-A264D03A611B}" type="presOf" srcId="{ED4935D7-17A7-4C38-AB50-BF96BEFA2CF2}" destId="{D9A9D09D-5168-4094-A9C0-A2B4C560A6BF}" srcOrd="0" destOrd="0" presId="urn:microsoft.com/office/officeart/2005/8/layout/vProcess5"/>
    <dgm:cxn modelId="{174459D4-3738-4A57-BCAE-8889E5D39AE3}" type="presOf" srcId="{75BB4BA3-29E3-499E-A49C-33F225DA36F7}" destId="{7438DFE2-BFB0-4226-84F4-805CB7CD938B}" srcOrd="1" destOrd="0" presId="urn:microsoft.com/office/officeart/2005/8/layout/vProcess5"/>
    <dgm:cxn modelId="{F622BE3C-9CEB-41F1-817A-CD16AEF59D4C}" type="presOf" srcId="{0C4196AB-CDBD-4467-A500-EDD668BA9F42}" destId="{F082D0AC-BC49-4783-96A6-94FDDE16E2F6}" srcOrd="1" destOrd="0" presId="urn:microsoft.com/office/officeart/2005/8/layout/vProcess5"/>
    <dgm:cxn modelId="{38EC921C-175C-4B8C-8A46-EE2C556CFB34}" type="presOf" srcId="{C1A6378A-73D4-4801-A389-D5146EBF3BA8}" destId="{DC156D3B-08E0-4039-BF04-0B9B0C214A6D}" srcOrd="0" destOrd="0" presId="urn:microsoft.com/office/officeart/2005/8/layout/vProcess5"/>
    <dgm:cxn modelId="{1F08F564-B394-420D-AE88-E3007DAE7E2A}" type="presOf" srcId="{DF045AAD-6EA1-443D-89C7-468B30E7B85B}" destId="{BE6CAEA8-21B3-482F-9B85-395C269B6E8E}" srcOrd="0" destOrd="0" presId="urn:microsoft.com/office/officeart/2005/8/layout/vProcess5"/>
    <dgm:cxn modelId="{F899F1A8-BD2B-42C4-8BF2-D95CADFFE6E0}" type="presOf" srcId="{BCA591B6-B859-4A90-91B7-FDE9309D38FA}" destId="{3B0B0EB0-057A-466B-AC58-C4F9C053F2C5}" srcOrd="0" destOrd="0" presId="urn:microsoft.com/office/officeart/2005/8/layout/vProcess5"/>
    <dgm:cxn modelId="{7D3C795E-777F-44E1-9A42-C1124BA256E9}" srcId="{D066CF16-D6C3-412C-B902-9CF31BCCE69C}" destId="{0C4196AB-CDBD-4467-A500-EDD668BA9F42}" srcOrd="2" destOrd="0" parTransId="{1CEFF0A3-05F3-461D-AD35-0C67E955DA29}" sibTransId="{BCA591B6-B859-4A90-91B7-FDE9309D38FA}"/>
    <dgm:cxn modelId="{35474516-2403-4348-BCB0-E213ACA2E13B}" type="presParOf" srcId="{CCE62643-3A7B-4773-A3E5-44688D5D99CC}" destId="{048B338E-5ECC-43AE-9078-C3AAA227C643}" srcOrd="0" destOrd="0" presId="urn:microsoft.com/office/officeart/2005/8/layout/vProcess5"/>
    <dgm:cxn modelId="{7559F097-AF21-4A09-8315-0B19BD53C7BC}" type="presParOf" srcId="{CCE62643-3A7B-4773-A3E5-44688D5D99CC}" destId="{9A6E9081-476B-450C-A1CD-D0C70E9BDA4B}" srcOrd="1" destOrd="0" presId="urn:microsoft.com/office/officeart/2005/8/layout/vProcess5"/>
    <dgm:cxn modelId="{1F276DD3-3CF3-4649-B579-8F48D8AF9679}" type="presParOf" srcId="{CCE62643-3A7B-4773-A3E5-44688D5D99CC}" destId="{BE6CAEA8-21B3-482F-9B85-395C269B6E8E}" srcOrd="2" destOrd="0" presId="urn:microsoft.com/office/officeart/2005/8/layout/vProcess5"/>
    <dgm:cxn modelId="{70678607-543D-4C0B-999C-7BCDEE163A82}" type="presParOf" srcId="{CCE62643-3A7B-4773-A3E5-44688D5D99CC}" destId="{82001FDB-BEDD-42F1-A505-865ACDB4E0AB}" srcOrd="3" destOrd="0" presId="urn:microsoft.com/office/officeart/2005/8/layout/vProcess5"/>
    <dgm:cxn modelId="{63902BBE-CE69-4AB7-89B2-F9E845D55F15}" type="presParOf" srcId="{CCE62643-3A7B-4773-A3E5-44688D5D99CC}" destId="{3C47AE33-BF0D-435F-AB02-1758AFA8C52B}" srcOrd="4" destOrd="0" presId="urn:microsoft.com/office/officeart/2005/8/layout/vProcess5"/>
    <dgm:cxn modelId="{151D3AFA-1B27-4D64-B207-8B7F52B3FFF8}" type="presParOf" srcId="{CCE62643-3A7B-4773-A3E5-44688D5D99CC}" destId="{A491CE0A-1883-40B2-8D54-A935B99716C1}" srcOrd="5" destOrd="0" presId="urn:microsoft.com/office/officeart/2005/8/layout/vProcess5"/>
    <dgm:cxn modelId="{FC3ACF07-0589-48A6-8406-3CE58814471F}" type="presParOf" srcId="{CCE62643-3A7B-4773-A3E5-44688D5D99CC}" destId="{DC156D3B-08E0-4039-BF04-0B9B0C214A6D}" srcOrd="6" destOrd="0" presId="urn:microsoft.com/office/officeart/2005/8/layout/vProcess5"/>
    <dgm:cxn modelId="{9823EB3C-5920-4765-9771-6A89280AED52}" type="presParOf" srcId="{CCE62643-3A7B-4773-A3E5-44688D5D99CC}" destId="{17EBDE74-C844-4FDA-8A3A-9309EA132412}" srcOrd="7" destOrd="0" presId="urn:microsoft.com/office/officeart/2005/8/layout/vProcess5"/>
    <dgm:cxn modelId="{24F5D3C8-A271-48E5-A160-5CD9D080FC15}" type="presParOf" srcId="{CCE62643-3A7B-4773-A3E5-44688D5D99CC}" destId="{3B0B0EB0-057A-466B-AC58-C4F9C053F2C5}" srcOrd="8" destOrd="0" presId="urn:microsoft.com/office/officeart/2005/8/layout/vProcess5"/>
    <dgm:cxn modelId="{0A8AB48E-67ED-4B56-97B6-A0468151DFEB}" type="presParOf" srcId="{CCE62643-3A7B-4773-A3E5-44688D5D99CC}" destId="{D9A9D09D-5168-4094-A9C0-A2B4C560A6BF}" srcOrd="9" destOrd="0" presId="urn:microsoft.com/office/officeart/2005/8/layout/vProcess5"/>
    <dgm:cxn modelId="{B35BD3E1-3A40-4151-B19B-D6C66558FD8C}" type="presParOf" srcId="{CCE62643-3A7B-4773-A3E5-44688D5D99CC}" destId="{7438DFE2-BFB0-4226-84F4-805CB7CD938B}" srcOrd="10" destOrd="0" presId="urn:microsoft.com/office/officeart/2005/8/layout/vProcess5"/>
    <dgm:cxn modelId="{A0CF4457-DEC1-465C-979D-482EAC139A54}" type="presParOf" srcId="{CCE62643-3A7B-4773-A3E5-44688D5D99CC}" destId="{E12F4541-FA89-46B3-8F82-D5B04967F283}" srcOrd="11" destOrd="0" presId="urn:microsoft.com/office/officeart/2005/8/layout/vProcess5"/>
    <dgm:cxn modelId="{70F4D5FE-F4C4-4A95-88C0-A746D519DA47}" type="presParOf" srcId="{CCE62643-3A7B-4773-A3E5-44688D5D99CC}" destId="{F082D0AC-BC49-4783-96A6-94FDDE16E2F6}" srcOrd="12" destOrd="0" presId="urn:microsoft.com/office/officeart/2005/8/layout/vProcess5"/>
    <dgm:cxn modelId="{E199364F-2AD0-412A-A308-5F23502AB137}" type="presParOf" srcId="{CCE62643-3A7B-4773-A3E5-44688D5D99CC}" destId="{86707322-6F04-4148-9284-1C3078F7BF63}" srcOrd="13" destOrd="0" presId="urn:microsoft.com/office/officeart/2005/8/layout/vProcess5"/>
    <dgm:cxn modelId="{0CFDAC32-CDE4-4994-9319-C6B6BE55AE2F}" type="presParOf" srcId="{CCE62643-3A7B-4773-A3E5-44688D5D99CC}" destId="{6CDE5FF1-FC71-4B1C-98D5-3CA6BBFA40C3}"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A0D3C7-D739-473C-B33C-4181AEA39F93}">
      <dsp:nvSpPr>
        <dsp:cNvPr id="0" name=""/>
        <dsp:cNvSpPr/>
      </dsp:nvSpPr>
      <dsp:spPr>
        <a:xfrm>
          <a:off x="0" y="0"/>
          <a:ext cx="5314716" cy="737532"/>
        </a:xfrm>
        <a:prstGeom prst="roundRect">
          <a:avLst>
            <a:gd name="adj" fmla="val 10000"/>
          </a:avLst>
        </a:prstGeom>
        <a:solidFill>
          <a:srgbClr val="5676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EPA Sets different “Goals” for each State based on National Uniform Emission Rates</a:t>
          </a:r>
          <a:endParaRPr lang="en-US" sz="1800" kern="1200" dirty="0"/>
        </a:p>
      </dsp:txBody>
      <dsp:txXfrm>
        <a:off x="0" y="0"/>
        <a:ext cx="4499743" cy="737532"/>
      </dsp:txXfrm>
    </dsp:sp>
    <dsp:sp modelId="{C68FFF1E-D162-43D5-8B71-B0FCB2E5A32B}">
      <dsp:nvSpPr>
        <dsp:cNvPr id="0" name=""/>
        <dsp:cNvSpPr/>
      </dsp:nvSpPr>
      <dsp:spPr>
        <a:xfrm>
          <a:off x="445107" y="871629"/>
          <a:ext cx="5314716" cy="737532"/>
        </a:xfrm>
        <a:prstGeom prst="roundRect">
          <a:avLst>
            <a:gd name="adj" fmla="val 10000"/>
          </a:avLst>
        </a:prstGeom>
        <a:solidFill>
          <a:srgbClr val="5676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State writes a State Implementation Plan (SIP) to meet Goal</a:t>
          </a:r>
          <a:endParaRPr lang="en-US" sz="1800" kern="1200" dirty="0"/>
        </a:p>
      </dsp:txBody>
      <dsp:txXfrm>
        <a:off x="445107" y="871629"/>
        <a:ext cx="4390213" cy="737532"/>
      </dsp:txXfrm>
    </dsp:sp>
    <dsp:sp modelId="{BA7678D6-C639-4718-A0B1-7A9A4A9F931C}">
      <dsp:nvSpPr>
        <dsp:cNvPr id="0" name=""/>
        <dsp:cNvSpPr/>
      </dsp:nvSpPr>
      <dsp:spPr>
        <a:xfrm>
          <a:off x="883571" y="1743258"/>
          <a:ext cx="5314716" cy="737532"/>
        </a:xfrm>
        <a:prstGeom prst="roundRect">
          <a:avLst>
            <a:gd name="adj" fmla="val 10000"/>
          </a:avLst>
        </a:prstGeom>
        <a:solidFill>
          <a:srgbClr val="5676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SIP sets out requirements for affected units, credits and trading mechanism, tracking</a:t>
          </a:r>
          <a:endParaRPr lang="en-US" sz="1800" kern="1200" dirty="0"/>
        </a:p>
      </dsp:txBody>
      <dsp:txXfrm>
        <a:off x="883571" y="1743258"/>
        <a:ext cx="4396856" cy="737532"/>
      </dsp:txXfrm>
    </dsp:sp>
    <dsp:sp modelId="{284A800C-AC2E-4B96-855E-1BBA5D8527F5}">
      <dsp:nvSpPr>
        <dsp:cNvPr id="0" name=""/>
        <dsp:cNvSpPr/>
      </dsp:nvSpPr>
      <dsp:spPr>
        <a:xfrm>
          <a:off x="1328679" y="2614887"/>
          <a:ext cx="5314716" cy="737532"/>
        </a:xfrm>
        <a:prstGeom prst="roundRect">
          <a:avLst>
            <a:gd name="adj" fmla="val 10000"/>
          </a:avLst>
        </a:prstGeom>
        <a:solidFill>
          <a:srgbClr val="5676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States which do not have a working SIP will receive a Federal Implementation Plan (FIP)</a:t>
          </a:r>
          <a:endParaRPr lang="en-US" sz="1800" kern="1200" dirty="0"/>
        </a:p>
      </dsp:txBody>
      <dsp:txXfrm>
        <a:off x="1328679" y="2614887"/>
        <a:ext cx="4390213" cy="737532"/>
      </dsp:txXfrm>
    </dsp:sp>
    <dsp:sp modelId="{F07B8BA2-8907-415D-A18F-4BE0BA8D20CD}">
      <dsp:nvSpPr>
        <dsp:cNvPr id="0" name=""/>
        <dsp:cNvSpPr/>
      </dsp:nvSpPr>
      <dsp:spPr>
        <a:xfrm>
          <a:off x="4835320" y="564882"/>
          <a:ext cx="479396" cy="47939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4835320" y="564882"/>
        <a:ext cx="479396" cy="479396"/>
      </dsp:txXfrm>
    </dsp:sp>
    <dsp:sp modelId="{D6E309B5-8937-4A96-9995-C0EA66F92C72}">
      <dsp:nvSpPr>
        <dsp:cNvPr id="0" name=""/>
        <dsp:cNvSpPr/>
      </dsp:nvSpPr>
      <dsp:spPr>
        <a:xfrm>
          <a:off x="5280428" y="1436511"/>
          <a:ext cx="479396" cy="47939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5280428" y="1436511"/>
        <a:ext cx="479396" cy="479396"/>
      </dsp:txXfrm>
    </dsp:sp>
    <dsp:sp modelId="{D230DBF5-4360-4141-91A9-0CA79E313233}">
      <dsp:nvSpPr>
        <dsp:cNvPr id="0" name=""/>
        <dsp:cNvSpPr/>
      </dsp:nvSpPr>
      <dsp:spPr>
        <a:xfrm>
          <a:off x="5718892" y="2308141"/>
          <a:ext cx="479396" cy="47939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5718892" y="2308141"/>
        <a:ext cx="479396" cy="4793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48E32650-AFB2-46AF-8E48-B5811A41973A}" type="datetimeFigureOut">
              <a:rPr lang="en-US" smtClean="0"/>
              <a:pPr/>
              <a:t>10/20/2015</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EC6A7E4A-ACF0-40C9-BDA7-9DB3CA80A3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39555" indent="-284444">
              <a:defRPr sz="1200">
                <a:solidFill>
                  <a:schemeClr val="tx1"/>
                </a:solidFill>
                <a:latin typeface="Calibri" charset="0"/>
                <a:ea typeface="ＭＳ Ｐゴシック" charset="0"/>
              </a:defRPr>
            </a:lvl2pPr>
            <a:lvl3pPr marL="1137777" indent="-227555">
              <a:defRPr sz="1200">
                <a:solidFill>
                  <a:schemeClr val="tx1"/>
                </a:solidFill>
                <a:latin typeface="Calibri" charset="0"/>
                <a:ea typeface="ＭＳ Ｐゴシック" charset="0"/>
              </a:defRPr>
            </a:lvl3pPr>
            <a:lvl4pPr marL="1592888" indent="-227555">
              <a:defRPr sz="1200">
                <a:solidFill>
                  <a:schemeClr val="tx1"/>
                </a:solidFill>
                <a:latin typeface="Calibri" charset="0"/>
                <a:ea typeface="ＭＳ Ｐゴシック" charset="0"/>
              </a:defRPr>
            </a:lvl4pPr>
            <a:lvl5pPr marL="2048000" indent="-227555">
              <a:defRPr sz="1200">
                <a:solidFill>
                  <a:schemeClr val="tx1"/>
                </a:solidFill>
                <a:latin typeface="Calibri" charset="0"/>
                <a:ea typeface="ＭＳ Ｐゴシック" charset="0"/>
              </a:defRPr>
            </a:lvl5pPr>
            <a:lvl6pPr marL="2503110" indent="-227555" eaLnBrk="0" fontAlgn="base" hangingPunct="0">
              <a:spcBef>
                <a:spcPct val="30000"/>
              </a:spcBef>
              <a:spcAft>
                <a:spcPct val="0"/>
              </a:spcAft>
              <a:defRPr sz="1200">
                <a:solidFill>
                  <a:schemeClr val="tx1"/>
                </a:solidFill>
                <a:latin typeface="Calibri" charset="0"/>
                <a:ea typeface="ＭＳ Ｐゴシック" charset="0"/>
              </a:defRPr>
            </a:lvl6pPr>
            <a:lvl7pPr marL="2958221" indent="-227555" eaLnBrk="0" fontAlgn="base" hangingPunct="0">
              <a:spcBef>
                <a:spcPct val="30000"/>
              </a:spcBef>
              <a:spcAft>
                <a:spcPct val="0"/>
              </a:spcAft>
              <a:defRPr sz="1200">
                <a:solidFill>
                  <a:schemeClr val="tx1"/>
                </a:solidFill>
                <a:latin typeface="Calibri" charset="0"/>
                <a:ea typeface="ＭＳ Ｐゴシック" charset="0"/>
              </a:defRPr>
            </a:lvl7pPr>
            <a:lvl8pPr marL="3413332" indent="-227555" eaLnBrk="0" fontAlgn="base" hangingPunct="0">
              <a:spcBef>
                <a:spcPct val="30000"/>
              </a:spcBef>
              <a:spcAft>
                <a:spcPct val="0"/>
              </a:spcAft>
              <a:defRPr sz="1200">
                <a:solidFill>
                  <a:schemeClr val="tx1"/>
                </a:solidFill>
                <a:latin typeface="Calibri" charset="0"/>
                <a:ea typeface="ＭＳ Ｐゴシック" charset="0"/>
              </a:defRPr>
            </a:lvl8pPr>
            <a:lvl9pPr marL="3868443" indent="-227555" eaLnBrk="0" fontAlgn="base" hangingPunct="0">
              <a:spcBef>
                <a:spcPct val="30000"/>
              </a:spcBef>
              <a:spcAft>
                <a:spcPct val="0"/>
              </a:spcAft>
              <a:defRPr sz="1200">
                <a:solidFill>
                  <a:schemeClr val="tx1"/>
                </a:solidFill>
                <a:latin typeface="Calibri" charset="0"/>
                <a:ea typeface="ＭＳ Ｐゴシック" charset="0"/>
              </a:defRPr>
            </a:lvl9pPr>
          </a:lstStyle>
          <a:p>
            <a:fld id="{1C8215C0-1351-CA4C-A89B-893F8D4DB7BB}" type="slidenum">
              <a:rPr lang="en-US">
                <a:latin typeface="Arial"/>
                <a:ea typeface="Arial"/>
                <a:cs typeface="Arial" charset="0"/>
              </a:rPr>
              <a:pPr/>
              <a:t>3</a:t>
            </a:fld>
            <a:endParaRPr lang="en-US" dirty="0">
              <a:latin typeface="Arial"/>
              <a:ea typeface="Aria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2150"/>
            <a:ext cx="4613275" cy="3459163"/>
          </a:xfrm>
          <a:prstGeom prst="rect">
            <a:avLst/>
          </a:prstGeom>
          <a:noFill/>
          <a:ln w="12700">
            <a:solidFill>
              <a:prstClr val="black"/>
            </a:solidFill>
          </a:ln>
        </p:spPr>
      </p:sp>
      <p:sp>
        <p:nvSpPr>
          <p:cNvPr id="3" name="Notes Placeholder 2"/>
          <p:cNvSpPr>
            <a:spLocks noGrp="1"/>
          </p:cNvSpPr>
          <p:nvPr>
            <p:ph type="body" idx="1"/>
          </p:nvPr>
        </p:nvSpPr>
        <p:spPr>
          <a:xfrm>
            <a:off x="457928" y="4451036"/>
            <a:ext cx="6172134" cy="4258406"/>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C19B05-3F81-424B-A3E5-D6C07179B640}" type="slidenum">
              <a:rPr lang="en-US" smtClean="0"/>
              <a:pPr>
                <a:defRPr/>
              </a:pPr>
              <a:t>10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336550"/>
            <a:ext cx="5238750" cy="3929063"/>
          </a:xfrm>
          <a:prstGeom prst="rect">
            <a:avLst/>
          </a:prstGeom>
          <a:noFill/>
          <a:ln w="12700">
            <a:solidFill>
              <a:prstClr val="black"/>
            </a:solidFill>
          </a:ln>
        </p:spPr>
      </p:sp>
      <p:sp>
        <p:nvSpPr>
          <p:cNvPr id="3" name="Notes Placeholder 2"/>
          <p:cNvSpPr>
            <a:spLocks noGrp="1"/>
          </p:cNvSpPr>
          <p:nvPr>
            <p:ph type="body" idx="1"/>
          </p:nvPr>
        </p:nvSpPr>
        <p:spPr>
          <a:xfrm>
            <a:off x="457928" y="4866842"/>
            <a:ext cx="6172134" cy="3842599"/>
          </a:xfrm>
        </p:spPr>
        <p:txBody>
          <a:bodyPr/>
          <a:lstStyle/>
          <a:p>
            <a:r>
              <a:rPr lang="en-US" dirty="0" smtClean="0"/>
              <a:t>This starts the discussion</a:t>
            </a:r>
            <a:r>
              <a:rPr lang="en-US" baseline="0" dirty="0" smtClean="0"/>
              <a:t> on Challenge #2.  This pie chart shows the CO2 emitted by EGUs in the rule in 2012 (including those since shut down).  This is EPA’s baseline in its goal calculations.</a:t>
            </a:r>
            <a:endParaRPr lang="en-US" dirty="0"/>
          </a:p>
        </p:txBody>
      </p:sp>
      <p:sp>
        <p:nvSpPr>
          <p:cNvPr id="4" name="Slide Number Placeholder 3"/>
          <p:cNvSpPr>
            <a:spLocks noGrp="1"/>
          </p:cNvSpPr>
          <p:nvPr>
            <p:ph type="sldNum" sz="quarter" idx="10"/>
          </p:nvPr>
        </p:nvSpPr>
        <p:spPr/>
        <p:txBody>
          <a:bodyPr/>
          <a:lstStyle/>
          <a:p>
            <a:pPr>
              <a:defRPr/>
            </a:pPr>
            <a:fld id="{58C19B05-3F81-424B-A3E5-D6C07179B640}" type="slidenum">
              <a:rPr lang="en-US" smtClean="0"/>
              <a:pPr>
                <a:defRPr/>
              </a:pPr>
              <a:t>11</a:t>
            </a:fld>
            <a:endParaRPr lang="en-US" dirty="0"/>
          </a:p>
        </p:txBody>
      </p:sp>
    </p:spTree>
    <p:extLst>
      <p:ext uri="{BB962C8B-B14F-4D97-AF65-F5344CB8AC3E}">
        <p14:creationId xmlns:p14="http://schemas.microsoft.com/office/powerpoint/2010/main" xmlns="" val="13556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395288"/>
            <a:ext cx="5160962" cy="3870325"/>
          </a:xfrm>
          <a:prstGeom prst="rect">
            <a:avLst/>
          </a:prstGeom>
          <a:noFill/>
          <a:ln w="12700">
            <a:solidFill>
              <a:prstClr val="black"/>
            </a:solidFill>
          </a:ln>
        </p:spPr>
      </p:sp>
      <p:sp>
        <p:nvSpPr>
          <p:cNvPr id="3" name="Notes Placeholder 2"/>
          <p:cNvSpPr>
            <a:spLocks noGrp="1"/>
          </p:cNvSpPr>
          <p:nvPr>
            <p:ph type="body" idx="1"/>
          </p:nvPr>
        </p:nvSpPr>
        <p:spPr>
          <a:xfrm>
            <a:off x="457928" y="4715641"/>
            <a:ext cx="6172134" cy="3993801"/>
          </a:xfrm>
        </p:spPr>
        <p:txBody>
          <a:bodyPr/>
          <a:lstStyle/>
          <a:p>
            <a:r>
              <a:rPr lang="en-US" dirty="0" smtClean="0"/>
              <a:t>This illustrates</a:t>
            </a:r>
            <a:r>
              <a:rPr lang="en-US" baseline="0" dirty="0" smtClean="0"/>
              <a:t> the remaining capacity in South Carolina by company (note this is in MW, not MWh or tons CO2).  Duke no longer operates affected units in SC.  Also, two of the power wholesalers, LS Power has significant capacity that was not used in 2012.  </a:t>
            </a:r>
            <a:endParaRPr lang="en-US" dirty="0"/>
          </a:p>
        </p:txBody>
      </p:sp>
      <p:sp>
        <p:nvSpPr>
          <p:cNvPr id="4" name="Slide Number Placeholder 3"/>
          <p:cNvSpPr>
            <a:spLocks noGrp="1"/>
          </p:cNvSpPr>
          <p:nvPr>
            <p:ph type="sldNum" sz="quarter" idx="10"/>
          </p:nvPr>
        </p:nvSpPr>
        <p:spPr/>
        <p:txBody>
          <a:bodyPr/>
          <a:lstStyle/>
          <a:p>
            <a:pPr>
              <a:defRPr/>
            </a:pPr>
            <a:fld id="{58C19B05-3F81-424B-A3E5-D6C07179B640}" type="slidenum">
              <a:rPr lang="en-US" smtClean="0"/>
              <a:pPr>
                <a:defRPr/>
              </a:pPr>
              <a:t>12</a:t>
            </a:fld>
            <a:endParaRPr lang="en-US" dirty="0"/>
          </a:p>
        </p:txBody>
      </p:sp>
    </p:spTree>
    <p:extLst>
      <p:ext uri="{BB962C8B-B14F-4D97-AF65-F5344CB8AC3E}">
        <p14:creationId xmlns:p14="http://schemas.microsoft.com/office/powerpoint/2010/main" xmlns="" val="281198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60FA61A-863C-4BC0-BB09-5C022623BD0A}" type="datetime1">
              <a:rPr lang="en-US" smtClean="0"/>
              <a:pPr/>
              <a:t>10/20/2015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EBB96F-7F8A-4ACB-BABF-65C5ABC091F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1885E-B5D8-4E76-901B-3D0FA980B727}" type="datetime1">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BB96F-7F8A-4ACB-BABF-65C5ABC091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C018A-DB64-4E3E-BDAF-6521D5FE9A30}" type="datetime1">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BB96F-7F8A-4ACB-BABF-65C5ABC091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F15FB-C2A7-491F-A6D3-C62AC8EB9396}" type="datetime1">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BB96F-7F8A-4ACB-BABF-65C5ABC091F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E2A8F-70AE-4822-A488-07C1C796EF3B}" type="datetime1">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BB96F-7F8A-4ACB-BABF-65C5ABC091F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D5276-67C9-4B4B-A014-51A5F62F3337}" type="datetime1">
              <a:rPr lang="en-US" smtClean="0"/>
              <a:pPr/>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BB96F-7F8A-4ACB-BABF-65C5ABC091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90F17B-1E9D-4E53-A5DE-11D8B4C1FD90}" type="datetime1">
              <a:rPr lang="en-US" smtClean="0"/>
              <a:pPr/>
              <a:t>10/20/2015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EBB96F-7F8A-4ACB-BABF-65C5ABC091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5380BD-BCF6-4629-8DDF-ABF71778D988}" type="datetime1">
              <a:rPr lang="en-US" smtClean="0"/>
              <a:pPr/>
              <a:t>10/20/2015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EBB96F-7F8A-4ACB-BABF-65C5ABC091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D251C-ABFF-49B5-89E2-78846761FC6E}" type="datetime1">
              <a:rPr lang="en-US" smtClean="0"/>
              <a:pPr/>
              <a:t>10/20/2015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EBB96F-7F8A-4ACB-BABF-65C5ABC091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DD8AE-83CF-41AA-8B91-108FF3BC1E69}" type="datetime1">
              <a:rPr lang="en-US" smtClean="0"/>
              <a:pPr/>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BB96F-7F8A-4ACB-BABF-65C5ABC091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E327C-E0C1-4639-AC92-FD0B5F0EEF8C}" type="datetime1">
              <a:rPr lang="en-US" smtClean="0"/>
              <a:pPr/>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BB96F-7F8A-4ACB-BABF-65C5ABC091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5E2BD-6658-4036-92CF-40D20387B8EE}" type="datetime1">
              <a:rPr lang="en-US" smtClean="0"/>
              <a:pPr/>
              <a:t>10/20/2015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BB96F-7F8A-4ACB-BABF-65C5ABC091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Clean Power Plan </a:t>
            </a:r>
            <a:endParaRPr lang="en-US" dirty="0"/>
          </a:p>
        </p:txBody>
      </p:sp>
      <p:sp>
        <p:nvSpPr>
          <p:cNvPr id="3" name="Subtitle 2"/>
          <p:cNvSpPr>
            <a:spLocks noGrp="1"/>
          </p:cNvSpPr>
          <p:nvPr>
            <p:ph type="subTitle" idx="1"/>
          </p:nvPr>
        </p:nvSpPr>
        <p:spPr/>
        <p:txBody>
          <a:bodyPr/>
          <a:lstStyle/>
          <a:p>
            <a:r>
              <a:rPr lang="en-US" dirty="0" smtClean="0"/>
              <a:t>Final Rule Model </a:t>
            </a:r>
            <a:endParaRPr lang="en-US" dirty="0"/>
          </a:p>
        </p:txBody>
      </p:sp>
      <p:sp>
        <p:nvSpPr>
          <p:cNvPr id="4" name="Slide Number Placeholder 3"/>
          <p:cNvSpPr>
            <a:spLocks noGrp="1"/>
          </p:cNvSpPr>
          <p:nvPr>
            <p:ph type="sldNum" sz="quarter" idx="12"/>
          </p:nvPr>
        </p:nvSpPr>
        <p:spPr/>
        <p:txBody>
          <a:bodyPr/>
          <a:lstStyle/>
          <a:p>
            <a:fld id="{0EEBB96F-7F8A-4ACB-BABF-65C5ABC091FB}"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The Clean Power Plan is not your typical rule</a:t>
            </a:r>
            <a:endParaRPr lang="en-US" b="1" dirty="0"/>
          </a:p>
        </p:txBody>
      </p:sp>
      <p:sp>
        <p:nvSpPr>
          <p:cNvPr id="6" name="Content Placeholder 5"/>
          <p:cNvSpPr>
            <a:spLocks noGrp="1"/>
          </p:cNvSpPr>
          <p:nvPr>
            <p:ph idx="1"/>
          </p:nvPr>
        </p:nvSpPr>
        <p:spPr/>
        <p:txBody>
          <a:bodyPr>
            <a:normAutofit/>
          </a:bodyPr>
          <a:lstStyle/>
          <a:p>
            <a:pPr algn="ctr">
              <a:buNone/>
            </a:pPr>
            <a:r>
              <a:rPr lang="en-US" sz="4000" dirty="0" smtClean="0"/>
              <a:t>111(d)</a:t>
            </a:r>
            <a:endParaRPr lang="en-US" sz="4000" dirty="0"/>
          </a:p>
        </p:txBody>
      </p:sp>
      <p:graphicFrame>
        <p:nvGraphicFramePr>
          <p:cNvPr id="9" name="Diagram 8"/>
          <p:cNvGraphicFramePr/>
          <p:nvPr>
            <p:extLst>
              <p:ext uri="{D42A27DB-BD31-4B8C-83A1-F6EECF244321}">
                <p14:modId xmlns:p14="http://schemas.microsoft.com/office/powerpoint/2010/main" xmlns="" val="3967231253"/>
              </p:ext>
            </p:extLst>
          </p:nvPr>
        </p:nvGraphicFramePr>
        <p:xfrm>
          <a:off x="1259632" y="2516674"/>
          <a:ext cx="6643396" cy="3352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0EEBB96F-7F8A-4ACB-BABF-65C5ABC091FB}" type="slidenum">
              <a:rPr lang="en-US" smtClean="0"/>
              <a:pPr/>
              <a:t>10</a:t>
            </a:fld>
            <a:endParaRPr lang="en-US" dirty="0"/>
          </a:p>
        </p:txBody>
      </p:sp>
    </p:spTree>
    <p:extLst>
      <p:ext uri="{BB962C8B-B14F-4D97-AF65-F5344CB8AC3E}">
        <p14:creationId xmlns:p14="http://schemas.microsoft.com/office/powerpoint/2010/main" xmlns="" val="226550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Utility-Produced CO2 in South Carolina  - 2012</a:t>
            </a:r>
            <a:endParaRPr lang="en-US" b="1"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xmlns="" val="3950973421"/>
              </p:ext>
            </p:extLst>
          </p:nvPr>
        </p:nvGraphicFramePr>
        <p:xfrm>
          <a:off x="782204" y="1931701"/>
          <a:ext cx="7584556" cy="425595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0EEBB96F-7F8A-4ACB-BABF-65C5ABC091FB}" type="slidenum">
              <a:rPr lang="en-US" smtClean="0"/>
              <a:pPr/>
              <a:t>11</a:t>
            </a:fld>
            <a:endParaRPr lang="en-US" dirty="0"/>
          </a:p>
        </p:txBody>
      </p:sp>
    </p:spTree>
    <p:extLst>
      <p:ext uri="{BB962C8B-B14F-4D97-AF65-F5344CB8AC3E}">
        <p14:creationId xmlns:p14="http://schemas.microsoft.com/office/powerpoint/2010/main" xmlns="" val="89499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Plant Capacity Affected Units in 2022 (MW)</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699091022"/>
              </p:ext>
            </p:extLst>
          </p:nvPr>
        </p:nvGraphicFramePr>
        <p:xfrm>
          <a:off x="384420" y="1737360"/>
          <a:ext cx="8330372" cy="424356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0EEBB96F-7F8A-4ACB-BABF-65C5ABC091FB}" type="slidenum">
              <a:rPr lang="en-US" smtClean="0"/>
              <a:pPr/>
              <a:t>12</a:t>
            </a:fld>
            <a:endParaRPr lang="en-US" dirty="0"/>
          </a:p>
        </p:txBody>
      </p:sp>
    </p:spTree>
    <p:extLst>
      <p:ext uri="{BB962C8B-B14F-4D97-AF65-F5344CB8AC3E}">
        <p14:creationId xmlns:p14="http://schemas.microsoft.com/office/powerpoint/2010/main" xmlns="" val="2281897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State Plan Types</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52400" y="1219200"/>
            <a:ext cx="8756053" cy="550603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0EEBB96F-7F8A-4ACB-BABF-65C5ABC091FB}"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Options</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67044" y="1524000"/>
            <a:ext cx="9076956" cy="450251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0EEBB96F-7F8A-4ACB-BABF-65C5ABC091FB}"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Options</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6723" y="1925074"/>
            <a:ext cx="9017084" cy="424712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0EEBB96F-7F8A-4ACB-BABF-65C5ABC091FB}"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go from here?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Analyze the baseline using forecast generation </a:t>
            </a:r>
          </a:p>
          <a:p>
            <a:pPr marL="514350" indent="-514350">
              <a:buFont typeface="+mj-lt"/>
              <a:buAutoNum type="arabicPeriod"/>
            </a:pPr>
            <a:endParaRPr lang="en-US" dirty="0" smtClean="0"/>
          </a:p>
          <a:p>
            <a:pPr marL="514350" indent="-514350">
              <a:buFont typeface="+mj-lt"/>
              <a:buAutoNum type="arabicPeriod"/>
            </a:pPr>
            <a:r>
              <a:rPr lang="en-US" dirty="0" smtClean="0"/>
              <a:t>Develop a Model to analyze various compliance strategies</a:t>
            </a:r>
          </a:p>
          <a:p>
            <a:pPr marL="514350" indent="-514350">
              <a:buFont typeface="+mj-lt"/>
              <a:buAutoNum type="arabicPeriod"/>
            </a:pPr>
            <a:endParaRPr lang="en-US" dirty="0"/>
          </a:p>
          <a:p>
            <a:pPr marL="514350" indent="-514350">
              <a:buFont typeface="+mj-lt"/>
              <a:buAutoNum type="arabicPeriod"/>
            </a:pPr>
            <a:r>
              <a:rPr lang="en-US" dirty="0" smtClean="0"/>
              <a:t>Provide input to the SIP</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0EEBB96F-7F8A-4ACB-BABF-65C5ABC091FB}"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Model Workgroup Objectives?</a:t>
            </a:r>
            <a:endParaRPr lang="en-US" dirty="0"/>
          </a:p>
        </p:txBody>
      </p:sp>
      <p:sp>
        <p:nvSpPr>
          <p:cNvPr id="3" name="Content Placeholder 2"/>
          <p:cNvSpPr>
            <a:spLocks noGrp="1"/>
          </p:cNvSpPr>
          <p:nvPr>
            <p:ph idx="1"/>
          </p:nvPr>
        </p:nvSpPr>
        <p:spPr>
          <a:xfrm>
            <a:off x="457200" y="1524000"/>
            <a:ext cx="8229600" cy="5029200"/>
          </a:xfrm>
        </p:spPr>
        <p:txBody>
          <a:bodyPr>
            <a:normAutofit fontScale="92500" lnSpcReduction="20000"/>
          </a:bodyPr>
          <a:lstStyle/>
          <a:p>
            <a:r>
              <a:rPr lang="en-US" dirty="0" smtClean="0"/>
              <a:t>Prepare robust SC model </a:t>
            </a:r>
            <a:r>
              <a:rPr lang="en-US" dirty="0"/>
              <a:t>to </a:t>
            </a:r>
            <a:r>
              <a:rPr lang="en-US" dirty="0" smtClean="0"/>
              <a:t>further Stakeholder understanding </a:t>
            </a:r>
            <a:r>
              <a:rPr lang="en-US" dirty="0"/>
              <a:t>of this complex rule.  </a:t>
            </a:r>
            <a:endParaRPr lang="en-US" dirty="0" smtClean="0"/>
          </a:p>
          <a:p>
            <a:endParaRPr lang="en-US" dirty="0" smtClean="0"/>
          </a:p>
          <a:p>
            <a:r>
              <a:rPr lang="en-US" dirty="0" smtClean="0"/>
              <a:t>The </a:t>
            </a:r>
            <a:r>
              <a:rPr lang="en-US" dirty="0"/>
              <a:t>efforts </a:t>
            </a:r>
            <a:r>
              <a:rPr lang="en-US" dirty="0" smtClean="0"/>
              <a:t>must represent </a:t>
            </a:r>
            <a:r>
              <a:rPr lang="en-US" dirty="0"/>
              <a:t>stakeholders </a:t>
            </a:r>
            <a:r>
              <a:rPr lang="en-US" dirty="0" smtClean="0"/>
              <a:t>throughout SC </a:t>
            </a:r>
            <a:r>
              <a:rPr lang="en-US" dirty="0"/>
              <a:t>with diverse power generation resources and compliance challenges.  </a:t>
            </a:r>
            <a:endParaRPr lang="en-US" dirty="0" smtClean="0"/>
          </a:p>
          <a:p>
            <a:endParaRPr lang="en-US" dirty="0" smtClean="0"/>
          </a:p>
          <a:p>
            <a:r>
              <a:rPr lang="en-US" dirty="0" smtClean="0"/>
              <a:t>The model must allow </a:t>
            </a:r>
            <a:r>
              <a:rPr lang="en-US" dirty="0"/>
              <a:t>users to analyze state progress towards compliance with the Clean Power Plan rule under a range of electricity demand and generation scenarios and a variety of emissions reduction targets.  </a:t>
            </a:r>
            <a:endParaRPr lang="en-US" dirty="0" smtClean="0"/>
          </a:p>
        </p:txBody>
      </p:sp>
      <p:sp>
        <p:nvSpPr>
          <p:cNvPr id="4" name="Slide Number Placeholder 3"/>
          <p:cNvSpPr>
            <a:spLocks noGrp="1"/>
          </p:cNvSpPr>
          <p:nvPr>
            <p:ph type="sldNum" sz="quarter" idx="12"/>
          </p:nvPr>
        </p:nvSpPr>
        <p:spPr/>
        <p:txBody>
          <a:bodyPr/>
          <a:lstStyle/>
          <a:p>
            <a:fld id="{0EEBB96F-7F8A-4ACB-BABF-65C5ABC091FB}"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Our Objectives?</a:t>
            </a:r>
            <a:endParaRPr lang="en-US" dirty="0"/>
          </a:p>
        </p:txBody>
      </p:sp>
      <p:sp>
        <p:nvSpPr>
          <p:cNvPr id="3" name="Content Placeholder 2"/>
          <p:cNvSpPr>
            <a:spLocks noGrp="1"/>
          </p:cNvSpPr>
          <p:nvPr>
            <p:ph idx="1"/>
          </p:nvPr>
        </p:nvSpPr>
        <p:spPr>
          <a:xfrm>
            <a:off x="457200" y="1371600"/>
            <a:ext cx="8229600" cy="5181600"/>
          </a:xfrm>
        </p:spPr>
        <p:txBody>
          <a:bodyPr>
            <a:normAutofit fontScale="85000" lnSpcReduction="20000"/>
          </a:bodyPr>
          <a:lstStyle/>
          <a:p>
            <a:r>
              <a:rPr lang="en-US" dirty="0" smtClean="0"/>
              <a:t>SC Stakeholders must be able to use </a:t>
            </a:r>
            <a:r>
              <a:rPr lang="en-US" dirty="0"/>
              <a:t>the </a:t>
            </a:r>
            <a:r>
              <a:rPr lang="en-US" dirty="0" smtClean="0"/>
              <a:t>model </a:t>
            </a:r>
            <a:r>
              <a:rPr lang="en-US" dirty="0"/>
              <a:t>to explore compliance options.  Specific Clean Power Plan </a:t>
            </a:r>
            <a:r>
              <a:rPr lang="en-US" dirty="0" smtClean="0"/>
              <a:t>evaluations should include</a:t>
            </a:r>
            <a:r>
              <a:rPr lang="en-US" dirty="0"/>
              <a:t>:</a:t>
            </a:r>
          </a:p>
          <a:p>
            <a:pPr lvl="1"/>
            <a:r>
              <a:rPr lang="en-US" dirty="0"/>
              <a:t>Rate- versus mass-based compliance options</a:t>
            </a:r>
          </a:p>
          <a:p>
            <a:pPr lvl="1"/>
            <a:r>
              <a:rPr lang="en-US" dirty="0"/>
              <a:t>Impact of new capacity additions, retirements, and energy efficiency savings on compliance scenarios</a:t>
            </a:r>
          </a:p>
          <a:p>
            <a:pPr lvl="1"/>
            <a:r>
              <a:rPr lang="en-US" dirty="0"/>
              <a:t>Potential market implications of different regulatory approaches</a:t>
            </a:r>
          </a:p>
          <a:p>
            <a:pPr lvl="1"/>
            <a:r>
              <a:rPr lang="en-US" dirty="0"/>
              <a:t>Addressing leakage under a mass-based approach</a:t>
            </a:r>
          </a:p>
          <a:p>
            <a:pPr lvl="1"/>
            <a:r>
              <a:rPr lang="en-US" dirty="0"/>
              <a:t>Multi-state compliance options</a:t>
            </a:r>
          </a:p>
          <a:p>
            <a:pPr lvl="1"/>
            <a:r>
              <a:rPr lang="en-US" dirty="0"/>
              <a:t>Early action crediting under the Clean Energy Incentive Program</a:t>
            </a:r>
          </a:p>
          <a:p>
            <a:pPr lvl="1"/>
            <a:r>
              <a:rPr lang="en-US" dirty="0"/>
              <a:t>Allowance allocation and ERC program design options</a:t>
            </a:r>
          </a:p>
          <a:p>
            <a:pPr lvl="1"/>
            <a:r>
              <a:rPr lang="en-US" dirty="0"/>
              <a:t>Emissions reduction requirements needed after accounting for state policies (RPS, EERS, etc</a:t>
            </a:r>
            <a:r>
              <a:rPr lang="en-US" dirty="0" smtClean="0"/>
              <a:t>.)</a:t>
            </a:r>
            <a:endParaRPr lang="en-US" dirty="0"/>
          </a:p>
        </p:txBody>
      </p:sp>
      <p:sp>
        <p:nvSpPr>
          <p:cNvPr id="4" name="Slide Number Placeholder 3"/>
          <p:cNvSpPr>
            <a:spLocks noGrp="1"/>
          </p:cNvSpPr>
          <p:nvPr>
            <p:ph type="sldNum" sz="quarter" idx="12"/>
          </p:nvPr>
        </p:nvSpPr>
        <p:spPr/>
        <p:txBody>
          <a:bodyPr/>
          <a:lstStyle/>
          <a:p>
            <a:fld id="{0EEBB96F-7F8A-4ACB-BABF-65C5ABC091F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EPA Use?</a:t>
            </a:r>
            <a:r>
              <a:rPr lang="en-US" sz="1200" dirty="0" smtClean="0"/>
              <a:t> (From Website)</a:t>
            </a:r>
            <a:r>
              <a:rPr lang="en-US" dirty="0" smtClean="0"/>
              <a:t> </a:t>
            </a:r>
            <a:endParaRPr lang="en-US" dirty="0"/>
          </a:p>
        </p:txBody>
      </p:sp>
      <p:sp>
        <p:nvSpPr>
          <p:cNvPr id="3" name="Content Placeholder 2"/>
          <p:cNvSpPr>
            <a:spLocks noGrp="1"/>
          </p:cNvSpPr>
          <p:nvPr>
            <p:ph idx="1"/>
          </p:nvPr>
        </p:nvSpPr>
        <p:spPr>
          <a:xfrm>
            <a:off x="457200" y="1371600"/>
            <a:ext cx="8229600" cy="5029200"/>
          </a:xfrm>
        </p:spPr>
        <p:txBody>
          <a:bodyPr>
            <a:normAutofit fontScale="62500" lnSpcReduction="20000"/>
          </a:bodyPr>
          <a:lstStyle/>
          <a:p>
            <a:r>
              <a:rPr lang="en-US" dirty="0" smtClean="0"/>
              <a:t>EPA uses the Integrated Planning Model (IPM) to analyze the projected impact of environmental policies on the electric power sector. </a:t>
            </a:r>
          </a:p>
          <a:p>
            <a:r>
              <a:rPr lang="en-US" dirty="0" smtClean="0"/>
              <a:t>Developed by ICF Consulting, Inc., IPM is a multi-regional, dynamic, deterministic linear programming model of the U.S. electric power sector. </a:t>
            </a:r>
          </a:p>
          <a:p>
            <a:r>
              <a:rPr lang="en-US" dirty="0" smtClean="0"/>
              <a:t>It provides forecasts of least-cost capacity expansion, electricity dispatch, and emission control strategies for meeting energy demand and environmental, transmission, dispatch, and reliability constraints. </a:t>
            </a:r>
          </a:p>
          <a:p>
            <a:r>
              <a:rPr lang="en-US" dirty="0" smtClean="0"/>
              <a:t>IPM can be used to evaluate the cost and emissions impacts of proposed policies to limit emissions of carbon dioxide (CO</a:t>
            </a:r>
            <a:r>
              <a:rPr lang="en-US" baseline="-25000" dirty="0" smtClean="0"/>
              <a:t>2</a:t>
            </a:r>
            <a:r>
              <a:rPr lang="en-US" dirty="0" smtClean="0"/>
              <a:t>) from the electric power sector. </a:t>
            </a:r>
          </a:p>
          <a:p>
            <a:r>
              <a:rPr lang="en-US" dirty="0" smtClean="0"/>
              <a:t>IPM strengths:</a:t>
            </a:r>
          </a:p>
          <a:p>
            <a:pPr lvl="1"/>
            <a:r>
              <a:rPr lang="en-US" sz="3200" dirty="0" smtClean="0"/>
              <a:t>its detail-rich representation of emission control options encompassing a broad array of retrofit technologies along with emission reductions through fuel switching, changes in capacity mix and electricity dispatch strategies; and</a:t>
            </a:r>
          </a:p>
          <a:p>
            <a:pPr lvl="1"/>
            <a:r>
              <a:rPr lang="en-US" sz="3200" dirty="0" smtClean="0"/>
              <a:t> its ability to capture complex interactions among the electric power, fuel, and environmental markets.</a:t>
            </a:r>
          </a:p>
          <a:p>
            <a:r>
              <a:rPr lang="en-US" b="1" dirty="0" smtClean="0"/>
              <a:t>IPM does not factor in ERCs, allowances, set-asides and trading!</a:t>
            </a:r>
            <a:endParaRPr lang="en-US" b="1" dirty="0"/>
          </a:p>
        </p:txBody>
      </p:sp>
      <p:sp>
        <p:nvSpPr>
          <p:cNvPr id="4" name="Slide Number Placeholder 3"/>
          <p:cNvSpPr>
            <a:spLocks noGrp="1"/>
          </p:cNvSpPr>
          <p:nvPr>
            <p:ph type="sldNum" sz="quarter" idx="12"/>
          </p:nvPr>
        </p:nvSpPr>
        <p:spPr/>
        <p:txBody>
          <a:bodyPr/>
          <a:lstStyle/>
          <a:p>
            <a:fld id="{0EEBB96F-7F8A-4ACB-BABF-65C5ABC091FB}"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514600"/>
            <a:ext cx="7772400" cy="1362075"/>
          </a:xfrm>
        </p:spPr>
        <p:txBody>
          <a:bodyPr>
            <a:normAutofit fontScale="90000"/>
          </a:bodyPr>
          <a:lstStyle/>
          <a:p>
            <a:pPr algn="ctr"/>
            <a:r>
              <a:rPr lang="en-US" sz="5400" dirty="0" smtClean="0">
                <a:latin typeface="Georgia" pitchFamily="18" charset="0"/>
              </a:rPr>
              <a:t>A lot has changed!</a:t>
            </a:r>
            <a:endParaRPr lang="en-US" sz="5400" dirty="0">
              <a:latin typeface="Georgia" pitchFamily="18" charset="0"/>
            </a:endParaRPr>
          </a:p>
        </p:txBody>
      </p:sp>
      <p:sp>
        <p:nvSpPr>
          <p:cNvPr id="5" name="Text Placeholder 4"/>
          <p:cNvSpPr>
            <a:spLocks noGrp="1"/>
          </p:cNvSpPr>
          <p:nvPr>
            <p:ph type="body" idx="1"/>
          </p:nvPr>
        </p:nvSpPr>
        <p:spPr>
          <a:xfrm>
            <a:off x="762000" y="4419600"/>
            <a:ext cx="7772400" cy="1500187"/>
          </a:xfrm>
        </p:spPr>
        <p:txBody>
          <a:bodyPr/>
          <a:lstStyle/>
          <a:p>
            <a:endParaRPr lang="en-US" dirty="0"/>
          </a:p>
        </p:txBody>
      </p:sp>
      <p:sp>
        <p:nvSpPr>
          <p:cNvPr id="6" name="Slide Number Placeholder 5"/>
          <p:cNvSpPr>
            <a:spLocks noGrp="1"/>
          </p:cNvSpPr>
          <p:nvPr>
            <p:ph type="sldNum" sz="quarter" idx="12"/>
          </p:nvPr>
        </p:nvSpPr>
        <p:spPr/>
        <p:txBody>
          <a:bodyPr/>
          <a:lstStyle/>
          <a:p>
            <a:fld id="{0EEBB96F-7F8A-4ACB-BABF-65C5ABC091FB}"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South Carolina CPP Strategy*</a:t>
            </a:r>
            <a:endParaRPr lang="en-US" dirty="0"/>
          </a:p>
        </p:txBody>
      </p:sp>
      <p:sp>
        <p:nvSpPr>
          <p:cNvPr id="5" name="Content Placeholder 4"/>
          <p:cNvSpPr>
            <a:spLocks noGrp="1"/>
          </p:cNvSpPr>
          <p:nvPr>
            <p:ph idx="1"/>
          </p:nvPr>
        </p:nvSpPr>
        <p:spPr>
          <a:xfrm>
            <a:off x="457200" y="1371600"/>
            <a:ext cx="8229600" cy="5105400"/>
          </a:xfrm>
        </p:spPr>
        <p:txBody>
          <a:bodyPr>
            <a:normAutofit fontScale="92500" lnSpcReduction="20000"/>
          </a:bodyPr>
          <a:lstStyle/>
          <a:p>
            <a:pPr lvl="0"/>
            <a:r>
              <a:rPr lang="en-US" dirty="0" smtClean="0"/>
              <a:t>Select Plan type with greatest margin of success for </a:t>
            </a:r>
            <a:r>
              <a:rPr lang="en-US" dirty="0"/>
              <a:t>South </a:t>
            </a:r>
            <a:r>
              <a:rPr lang="en-US" dirty="0" smtClean="0"/>
              <a:t>Carolina now and in the future,</a:t>
            </a:r>
            <a:endParaRPr lang="en-US" dirty="0"/>
          </a:p>
          <a:p>
            <a:pPr lvl="0"/>
            <a:r>
              <a:rPr lang="en-US" dirty="0" smtClean="0"/>
              <a:t>Maximum </a:t>
            </a:r>
            <a:r>
              <a:rPr lang="en-US" dirty="0"/>
              <a:t>benefit to </a:t>
            </a:r>
            <a:r>
              <a:rPr lang="en-US" dirty="0" smtClean="0"/>
              <a:t>all </a:t>
            </a:r>
            <a:r>
              <a:rPr lang="en-US" dirty="0"/>
              <a:t>SC </a:t>
            </a:r>
            <a:r>
              <a:rPr lang="en-US" dirty="0" smtClean="0"/>
              <a:t>customers throughout the State,</a:t>
            </a:r>
            <a:endParaRPr lang="en-US" dirty="0"/>
          </a:p>
          <a:p>
            <a:pPr lvl="0"/>
            <a:r>
              <a:rPr lang="en-US" dirty="0" smtClean="0"/>
              <a:t>Recognition of values to all stakeholders,</a:t>
            </a:r>
            <a:endParaRPr lang="en-US" dirty="0"/>
          </a:p>
          <a:p>
            <a:pPr lvl="0"/>
            <a:r>
              <a:rPr lang="en-US" dirty="0" smtClean="0"/>
              <a:t>Maximize trading of </a:t>
            </a:r>
            <a:r>
              <a:rPr lang="en-US" dirty="0"/>
              <a:t>allowances or credits (intra and interstate</a:t>
            </a:r>
            <a:r>
              <a:rPr lang="en-US" dirty="0" smtClean="0"/>
              <a:t>),</a:t>
            </a:r>
            <a:endParaRPr lang="en-US" dirty="0"/>
          </a:p>
          <a:p>
            <a:pPr lvl="0"/>
            <a:r>
              <a:rPr lang="en-US" dirty="0"/>
              <a:t>Leverage incentives for </a:t>
            </a:r>
            <a:r>
              <a:rPr lang="en-US" dirty="0" smtClean="0"/>
              <a:t>RE/EE,</a:t>
            </a:r>
            <a:endParaRPr lang="en-US" dirty="0"/>
          </a:p>
          <a:p>
            <a:pPr lvl="0"/>
            <a:r>
              <a:rPr lang="en-US" dirty="0"/>
              <a:t>Simplicity in </a:t>
            </a:r>
            <a:r>
              <a:rPr lang="en-US" dirty="0" smtClean="0"/>
              <a:t>model for tracking and reporting.</a:t>
            </a:r>
            <a:endParaRPr lang="en-US" dirty="0"/>
          </a:p>
          <a:p>
            <a:endParaRPr lang="en-US" dirty="0" smtClean="0"/>
          </a:p>
          <a:p>
            <a:endParaRPr lang="en-US" dirty="0"/>
          </a:p>
          <a:p>
            <a:pPr marL="0" indent="0">
              <a:buNone/>
            </a:pPr>
            <a:r>
              <a:rPr lang="en-US" sz="2200" dirty="0" smtClean="0"/>
              <a:t>				* In approximate order of importance</a:t>
            </a:r>
            <a:endParaRPr lang="en-US" sz="2200" dirty="0"/>
          </a:p>
        </p:txBody>
      </p:sp>
      <p:sp>
        <p:nvSpPr>
          <p:cNvPr id="6" name="Slide Number Placeholder 5"/>
          <p:cNvSpPr>
            <a:spLocks noGrp="1"/>
          </p:cNvSpPr>
          <p:nvPr>
            <p:ph type="sldNum" sz="quarter" idx="12"/>
          </p:nvPr>
        </p:nvSpPr>
        <p:spPr/>
        <p:txBody>
          <a:bodyPr/>
          <a:lstStyle/>
          <a:p>
            <a:fld id="{0EEBB96F-7F8A-4ACB-BABF-65C5ABC091FB}" type="slidenum">
              <a:rPr lang="en-US" smtClean="0"/>
              <a:pPr/>
              <a:t>20</a:t>
            </a:fld>
            <a:endParaRPr lang="en-US" dirty="0"/>
          </a:p>
        </p:txBody>
      </p:sp>
    </p:spTree>
    <p:extLst>
      <p:ext uri="{BB962C8B-B14F-4D97-AF65-F5344CB8AC3E}">
        <p14:creationId xmlns="" xmlns:p14="http://schemas.microsoft.com/office/powerpoint/2010/main" val="3340382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 xmlns:p14="http://schemas.microsoft.com/office/powerpoint/2010/main" val="1860850558"/>
              </p:ext>
            </p:extLst>
          </p:nvPr>
        </p:nvGraphicFramePr>
        <p:xfrm>
          <a:off x="2370307" y="369468"/>
          <a:ext cx="5727700" cy="4732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7"/>
          <p:cNvGrpSpPr/>
          <p:nvPr/>
        </p:nvGrpSpPr>
        <p:grpSpPr>
          <a:xfrm>
            <a:off x="3987842" y="5209776"/>
            <a:ext cx="4410329" cy="851916"/>
            <a:chOff x="1756494" y="3880950"/>
            <a:chExt cx="5880438" cy="851916"/>
          </a:xfrm>
        </p:grpSpPr>
        <p:sp>
          <p:nvSpPr>
            <p:cNvPr id="9" name="Rounded Rectangle 8"/>
            <p:cNvSpPr/>
            <p:nvPr/>
          </p:nvSpPr>
          <p:spPr>
            <a:xfrm>
              <a:off x="1756494" y="3880950"/>
              <a:ext cx="5880438" cy="8519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1781446" y="3905902"/>
              <a:ext cx="4837665" cy="802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chemeClr val="bg1"/>
                  </a:solidFill>
                </a:rPr>
                <a:t>   “Best” Path to Compliance</a:t>
              </a:r>
              <a:endParaRPr lang="en-US" sz="2200" kern="1200" dirty="0">
                <a:solidFill>
                  <a:schemeClr val="bg1"/>
                </a:solidFill>
              </a:endParaRPr>
            </a:p>
          </p:txBody>
        </p:sp>
      </p:grpSp>
      <p:grpSp>
        <p:nvGrpSpPr>
          <p:cNvPr id="3" name="Group 13"/>
          <p:cNvGrpSpPr/>
          <p:nvPr/>
        </p:nvGrpSpPr>
        <p:grpSpPr>
          <a:xfrm>
            <a:off x="7653519" y="4879184"/>
            <a:ext cx="415309" cy="553745"/>
            <a:chOff x="5326692" y="622372"/>
            <a:chExt cx="553745" cy="553745"/>
          </a:xfrm>
        </p:grpSpPr>
        <p:sp>
          <p:nvSpPr>
            <p:cNvPr id="15" name="Down Arrow 14"/>
            <p:cNvSpPr/>
            <p:nvPr/>
          </p:nvSpPr>
          <p:spPr>
            <a:xfrm>
              <a:off x="5326692" y="622372"/>
              <a:ext cx="553745" cy="553745"/>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Down Arrow 4"/>
            <p:cNvSpPr/>
            <p:nvPr/>
          </p:nvSpPr>
          <p:spPr>
            <a:xfrm>
              <a:off x="5451285" y="622372"/>
              <a:ext cx="304559" cy="4166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solidFill>
                  <a:srgbClr val="0070C0"/>
                </a:solidFill>
              </a:endParaRPr>
            </a:p>
          </p:txBody>
        </p:sp>
      </p:grpSp>
      <p:sp>
        <p:nvSpPr>
          <p:cNvPr id="31" name="U-Turn Arrow 30"/>
          <p:cNvSpPr/>
          <p:nvPr/>
        </p:nvSpPr>
        <p:spPr>
          <a:xfrm rot="16200000">
            <a:off x="881836" y="1948911"/>
            <a:ext cx="3363648" cy="2325752"/>
          </a:xfrm>
          <a:prstGeom prst="uturnArrow">
            <a:avLst>
              <a:gd name="adj1" fmla="val 11067"/>
              <a:gd name="adj2" fmla="val 10472"/>
              <a:gd name="adj3" fmla="val 14793"/>
              <a:gd name="adj4" fmla="val 25000"/>
              <a:gd name="adj5" fmla="val 5742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2" name="U-Turn Arrow 31"/>
          <p:cNvSpPr/>
          <p:nvPr/>
        </p:nvSpPr>
        <p:spPr>
          <a:xfrm rot="16200000">
            <a:off x="1387673" y="2454749"/>
            <a:ext cx="2351972" cy="2325752"/>
          </a:xfrm>
          <a:prstGeom prst="uturnArrow">
            <a:avLst>
              <a:gd name="adj1" fmla="val 11067"/>
              <a:gd name="adj2" fmla="val 15369"/>
              <a:gd name="adj3" fmla="val 23994"/>
              <a:gd name="adj4" fmla="val 25000"/>
              <a:gd name="adj5" fmla="val 7342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3" name="TextBox 32"/>
          <p:cNvSpPr txBox="1"/>
          <p:nvPr/>
        </p:nvSpPr>
        <p:spPr>
          <a:xfrm>
            <a:off x="0" y="1348786"/>
            <a:ext cx="1972616" cy="430887"/>
          </a:xfrm>
          <a:prstGeom prst="rect">
            <a:avLst/>
          </a:prstGeom>
          <a:noFill/>
        </p:spPr>
        <p:txBody>
          <a:bodyPr wrap="square" rtlCol="0">
            <a:spAutoFit/>
          </a:bodyPr>
          <a:lstStyle/>
          <a:p>
            <a:r>
              <a:rPr lang="en-US" sz="2200" dirty="0" smtClean="0"/>
              <a:t>EE Avoidance</a:t>
            </a:r>
            <a:endParaRPr lang="en-US" sz="2200" dirty="0"/>
          </a:p>
        </p:txBody>
      </p:sp>
      <p:sp>
        <p:nvSpPr>
          <p:cNvPr id="34" name="TextBox 33"/>
          <p:cNvSpPr txBox="1"/>
          <p:nvPr/>
        </p:nvSpPr>
        <p:spPr>
          <a:xfrm>
            <a:off x="0" y="2532373"/>
            <a:ext cx="1828801" cy="430887"/>
          </a:xfrm>
          <a:prstGeom prst="rect">
            <a:avLst/>
          </a:prstGeom>
          <a:noFill/>
        </p:spPr>
        <p:txBody>
          <a:bodyPr wrap="square" rtlCol="0">
            <a:spAutoFit/>
          </a:bodyPr>
          <a:lstStyle/>
          <a:p>
            <a:r>
              <a:rPr lang="en-US" sz="2200" dirty="0" err="1" smtClean="0"/>
              <a:t>Redispatch</a:t>
            </a:r>
            <a:endParaRPr lang="en-US" sz="2200" dirty="0"/>
          </a:p>
        </p:txBody>
      </p:sp>
      <p:sp>
        <p:nvSpPr>
          <p:cNvPr id="13" name="Slide Number Placeholder 12"/>
          <p:cNvSpPr>
            <a:spLocks noGrp="1"/>
          </p:cNvSpPr>
          <p:nvPr>
            <p:ph type="sldNum" sz="quarter" idx="12"/>
          </p:nvPr>
        </p:nvSpPr>
        <p:spPr/>
        <p:txBody>
          <a:bodyPr/>
          <a:lstStyle/>
          <a:p>
            <a:fld id="{0EEBB96F-7F8A-4ACB-BABF-65C5ABC091FB}" type="slidenum">
              <a:rPr lang="en-US" smtClean="0"/>
              <a:pPr/>
              <a:t>21</a:t>
            </a:fld>
            <a:endParaRPr lang="en-US"/>
          </a:p>
        </p:txBody>
      </p:sp>
    </p:spTree>
    <p:extLst>
      <p:ext uri="{BB962C8B-B14F-4D97-AF65-F5344CB8AC3E}">
        <p14:creationId xmlns="" xmlns:p14="http://schemas.microsoft.com/office/powerpoint/2010/main" val="3391965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normAutofit/>
          </a:bodyPr>
          <a:lstStyle/>
          <a:p>
            <a:r>
              <a:rPr lang="en-US" sz="2400" dirty="0" smtClean="0"/>
              <a:t>Step 1.  discuss </a:t>
            </a:r>
            <a:r>
              <a:rPr lang="en-US" sz="2400" dirty="0"/>
              <a:t>the </a:t>
            </a:r>
            <a:r>
              <a:rPr lang="en-US" sz="2400" i="1" dirty="0"/>
              <a:t>mechanics</a:t>
            </a:r>
            <a:r>
              <a:rPr lang="en-US" sz="2400" dirty="0"/>
              <a:t> of information sharing between </a:t>
            </a:r>
            <a:r>
              <a:rPr lang="en-US" sz="2400" dirty="0" smtClean="0"/>
              <a:t>the  generation </a:t>
            </a:r>
            <a:r>
              <a:rPr lang="en-US" sz="2400" dirty="0"/>
              <a:t>companies.  Questions about how much information can be shared, how that sharing takes place, and whether 3</a:t>
            </a:r>
            <a:r>
              <a:rPr lang="en-US" sz="2400" baseline="30000" dirty="0"/>
              <a:t>rd</a:t>
            </a:r>
            <a:r>
              <a:rPr lang="en-US" sz="2400" dirty="0"/>
              <a:t> party software would make that sharing easier. </a:t>
            </a:r>
          </a:p>
          <a:p>
            <a:endParaRPr lang="en-US" dirty="0" smtClean="0"/>
          </a:p>
          <a:p>
            <a:endParaRPr lang="en-US" dirty="0" smtClean="0"/>
          </a:p>
          <a:p>
            <a:pPr algn="ctr">
              <a:buNone/>
            </a:pPr>
            <a:r>
              <a:rPr lang="en-US" i="1" dirty="0" smtClean="0"/>
              <a:t>Hold On – There are Rules about sharing data!</a:t>
            </a:r>
            <a:endParaRPr lang="en-US" i="1" dirty="0"/>
          </a:p>
        </p:txBody>
      </p:sp>
      <p:sp>
        <p:nvSpPr>
          <p:cNvPr id="4" name="Slide Number Placeholder 3"/>
          <p:cNvSpPr>
            <a:spLocks noGrp="1"/>
          </p:cNvSpPr>
          <p:nvPr>
            <p:ph type="sldNum" sz="quarter" idx="12"/>
          </p:nvPr>
        </p:nvSpPr>
        <p:spPr/>
        <p:txBody>
          <a:bodyPr/>
          <a:lstStyle/>
          <a:p>
            <a:fld id="{0EEBB96F-7F8A-4ACB-BABF-65C5ABC091FB}"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Impediments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Wholesale versus Retail Providers</a:t>
            </a:r>
          </a:p>
          <a:p>
            <a:pPr lvl="1"/>
            <a:r>
              <a:rPr lang="en-US" dirty="0" smtClean="0"/>
              <a:t>Avoid sharing proprietary &amp; competitive information</a:t>
            </a:r>
          </a:p>
          <a:p>
            <a:pPr lvl="1"/>
            <a:r>
              <a:rPr lang="en-US" dirty="0" smtClean="0"/>
              <a:t>Confidential Business Information</a:t>
            </a:r>
          </a:p>
          <a:p>
            <a:pPr lvl="1"/>
            <a:endParaRPr lang="en-US" dirty="0" smtClean="0"/>
          </a:p>
          <a:p>
            <a:r>
              <a:rPr lang="en-US" dirty="0" smtClean="0"/>
              <a:t>Avoid anti-trust issues</a:t>
            </a:r>
          </a:p>
          <a:p>
            <a:pPr lvl="1"/>
            <a:endParaRPr lang="en-US" dirty="0"/>
          </a:p>
          <a:p>
            <a:r>
              <a:rPr lang="en-US" dirty="0" smtClean="0"/>
              <a:t>How to predict future interstate import/export </a:t>
            </a:r>
          </a:p>
          <a:p>
            <a:endParaRPr lang="en-US" dirty="0"/>
          </a:p>
          <a:p>
            <a:r>
              <a:rPr lang="en-US" dirty="0" smtClean="0"/>
              <a:t>Avoid FERC Issues</a:t>
            </a:r>
            <a:endParaRPr lang="en-US" dirty="0"/>
          </a:p>
        </p:txBody>
      </p:sp>
      <p:sp>
        <p:nvSpPr>
          <p:cNvPr id="4" name="Slide Number Placeholder 3"/>
          <p:cNvSpPr>
            <a:spLocks noGrp="1"/>
          </p:cNvSpPr>
          <p:nvPr>
            <p:ph type="sldNum" sz="quarter" idx="12"/>
          </p:nvPr>
        </p:nvSpPr>
        <p:spPr/>
        <p:txBody>
          <a:bodyPr/>
          <a:lstStyle/>
          <a:p>
            <a:fld id="{0EEBB96F-7F8A-4ACB-BABF-65C5ABC091FB}"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Compliance</a:t>
            </a:r>
            <a:endParaRPr lang="en-US" dirty="0"/>
          </a:p>
        </p:txBody>
      </p:sp>
      <p:sp>
        <p:nvSpPr>
          <p:cNvPr id="3" name="Content Placeholder 2"/>
          <p:cNvSpPr>
            <a:spLocks noGrp="1"/>
          </p:cNvSpPr>
          <p:nvPr>
            <p:ph idx="1"/>
          </p:nvPr>
        </p:nvSpPr>
        <p:spPr>
          <a:xfrm>
            <a:off x="457200" y="1371600"/>
            <a:ext cx="8229600" cy="5257800"/>
          </a:xfrm>
        </p:spPr>
        <p:txBody>
          <a:bodyPr>
            <a:normAutofit fontScale="47500" lnSpcReduction="20000"/>
          </a:bodyPr>
          <a:lstStyle/>
          <a:p>
            <a:pPr>
              <a:buNone/>
            </a:pPr>
            <a:r>
              <a:rPr lang="en-US" dirty="0" smtClean="0"/>
              <a:t> </a:t>
            </a:r>
            <a:r>
              <a:rPr lang="en-US" sz="5900" b="1" dirty="0" smtClean="0"/>
              <a:t>Standards of Conduct</a:t>
            </a:r>
          </a:p>
          <a:p>
            <a:r>
              <a:rPr lang="en-US" sz="4000" dirty="0" smtClean="0"/>
              <a:t> The Standards of Conduct ("SOC" or "Standards") governs the relationship between Transmission Providers (electric and natural gas) and their customers (affiliated and non-affiliated).  The Standards ensure that Transmission Providers </a:t>
            </a:r>
            <a:r>
              <a:rPr lang="en-US" sz="4000" dirty="0" smtClean="0">
                <a:solidFill>
                  <a:srgbClr val="FF0000"/>
                </a:solidFill>
              </a:rPr>
              <a:t>do not extend their market power over transmission to wholesale energy markets by giving their affiliates unduly preferential treatment</a:t>
            </a:r>
            <a:r>
              <a:rPr lang="en-US" sz="4000" dirty="0" smtClean="0"/>
              <a:t>.</a:t>
            </a:r>
          </a:p>
          <a:p>
            <a:pPr>
              <a:buNone/>
            </a:pPr>
            <a:r>
              <a:rPr lang="en-US" sz="4000" dirty="0" smtClean="0"/>
              <a:t> </a:t>
            </a:r>
          </a:p>
          <a:p>
            <a:pPr>
              <a:buNone/>
            </a:pPr>
            <a:r>
              <a:rPr lang="en-US" sz="4000" dirty="0"/>
              <a:t>The four (4) elements of the Standards are: </a:t>
            </a:r>
            <a:endParaRPr lang="en-US" sz="4000" dirty="0" smtClean="0"/>
          </a:p>
          <a:p>
            <a:r>
              <a:rPr lang="en-US" sz="4000" b="1" u="sng" dirty="0"/>
              <a:t>Non-Discrimination Requirement:</a:t>
            </a:r>
            <a:r>
              <a:rPr lang="en-US" sz="4000" dirty="0"/>
              <a:t> </a:t>
            </a:r>
            <a:r>
              <a:rPr lang="en-US" sz="4000" dirty="0" smtClean="0"/>
              <a:t>requires Transmission </a:t>
            </a:r>
            <a:r>
              <a:rPr lang="en-US" sz="4000" dirty="0"/>
              <a:t>Providers to  treat all transmission customers, affiliated and non-affiliated, in a non-discriminatory manner and to provide equal access to Non-Public Transmission Function Information, ("NPTI").</a:t>
            </a:r>
            <a:endParaRPr lang="en-US" sz="4000" dirty="0" smtClean="0"/>
          </a:p>
          <a:p>
            <a:r>
              <a:rPr lang="en-US" sz="4000" b="1" u="sng" dirty="0"/>
              <a:t>Independent Functioning Rule:</a:t>
            </a:r>
            <a:r>
              <a:rPr lang="en-US" sz="4000" dirty="0"/>
              <a:t> requires all Transmission Function Employees and Marketing Function Employees to operate independently of each other.</a:t>
            </a:r>
            <a:endParaRPr lang="en-US" sz="4000" dirty="0" smtClean="0"/>
          </a:p>
          <a:p>
            <a:r>
              <a:rPr lang="en-US" sz="4000" b="1" u="sng" dirty="0" smtClean="0"/>
              <a:t>No-Conduit Rule:</a:t>
            </a:r>
            <a:r>
              <a:rPr lang="en-US" sz="4000" dirty="0" smtClean="0"/>
              <a:t>  prohibits the passing of NPTI to Marketing Function Employees.</a:t>
            </a:r>
          </a:p>
          <a:p>
            <a:r>
              <a:rPr lang="en-US" sz="4000" b="1" u="sng" dirty="0" smtClean="0"/>
              <a:t>Transparency Rule:</a:t>
            </a:r>
            <a:r>
              <a:rPr lang="en-US" sz="4000" dirty="0" smtClean="0"/>
              <a:t>  imposes posting requirements for the Transmission Provider.  </a:t>
            </a:r>
          </a:p>
          <a:p>
            <a:endParaRPr lang="en-US" dirty="0"/>
          </a:p>
        </p:txBody>
      </p:sp>
      <p:sp>
        <p:nvSpPr>
          <p:cNvPr id="4" name="Slide Number Placeholder 3"/>
          <p:cNvSpPr>
            <a:spLocks noGrp="1"/>
          </p:cNvSpPr>
          <p:nvPr>
            <p:ph type="sldNum" sz="quarter" idx="12"/>
          </p:nvPr>
        </p:nvSpPr>
        <p:spPr/>
        <p:txBody>
          <a:bodyPr/>
          <a:lstStyle/>
          <a:p>
            <a:fld id="{0EEBB96F-7F8A-4ACB-BABF-65C5ABC091FB}"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Compliance</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pPr>
              <a:buNone/>
            </a:pPr>
            <a:r>
              <a:rPr lang="en-US" sz="2800" b="1" dirty="0" smtClean="0"/>
              <a:t>Critical Energy Infrastructure Information (CEII)</a:t>
            </a:r>
          </a:p>
          <a:p>
            <a:pPr marL="347663" indent="-347663"/>
            <a:r>
              <a:rPr lang="en-US" sz="2500" dirty="0" smtClean="0"/>
              <a:t>Prohibits sharing specific engineering, vulnerability, or detailed design information about a proposed or existing critical infrastructure that:</a:t>
            </a:r>
          </a:p>
          <a:p>
            <a:pPr marL="685800" lvl="1" indent="-338138"/>
            <a:r>
              <a:rPr lang="en-US" sz="2100" dirty="0" smtClean="0"/>
              <a:t>Relates details about the production, generation, transportation, transmission, or distribution of energy; </a:t>
            </a:r>
          </a:p>
          <a:p>
            <a:pPr marL="685800" lvl="1" indent="-338138"/>
            <a:r>
              <a:rPr lang="en-US" sz="2100" dirty="0" smtClean="0"/>
              <a:t>Could be useful to a person in planning an attack on critical infrastructure; </a:t>
            </a:r>
          </a:p>
          <a:p>
            <a:pPr marL="685800" lvl="1" indent="-338138"/>
            <a:r>
              <a:rPr lang="en-US" sz="2100" dirty="0" smtClean="0"/>
              <a:t>Is exempt from mandatory disclosure under the Freedom of Information Act, 5 U.S.C. 552 (2000); </a:t>
            </a:r>
            <a:r>
              <a:rPr lang="en-US" sz="2100" b="1" u="sng" dirty="0" smtClean="0"/>
              <a:t>and</a:t>
            </a:r>
          </a:p>
          <a:p>
            <a:pPr marL="685800" lvl="1" indent="-338138"/>
            <a:r>
              <a:rPr lang="en-US" sz="2100" dirty="0" smtClean="0"/>
              <a:t>Does not simply give the general location of the critical infrastructure, 18 C.F.R. § 388.113(c)(1)(</a:t>
            </a:r>
            <a:r>
              <a:rPr lang="en-US" sz="2100" dirty="0" err="1" smtClean="0"/>
              <a:t>i</a:t>
            </a:r>
            <a:r>
              <a:rPr lang="en-US" sz="2100" dirty="0" smtClean="0"/>
              <a:t>).</a:t>
            </a:r>
          </a:p>
          <a:p>
            <a:pPr>
              <a:buNone/>
            </a:pPr>
            <a:endParaRPr lang="en-US" dirty="0"/>
          </a:p>
        </p:txBody>
      </p:sp>
      <p:sp>
        <p:nvSpPr>
          <p:cNvPr id="4" name="Slide Number Placeholder 3"/>
          <p:cNvSpPr>
            <a:spLocks noGrp="1"/>
          </p:cNvSpPr>
          <p:nvPr>
            <p:ph type="sldNum" sz="quarter" idx="12"/>
          </p:nvPr>
        </p:nvSpPr>
        <p:spPr/>
        <p:txBody>
          <a:bodyPr/>
          <a:lstStyle/>
          <a:p>
            <a:fld id="{0EEBB96F-7F8A-4ACB-BABF-65C5ABC091FB}"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33399" y="152400"/>
            <a:ext cx="8610601" cy="1143000"/>
          </a:xfrm>
        </p:spPr>
        <p:txBody>
          <a:bodyPr>
            <a:normAutofit/>
          </a:bodyPr>
          <a:lstStyle/>
          <a:p>
            <a:pPr algn="ctr"/>
            <a:r>
              <a:rPr lang="en-US" u="sng" dirty="0" smtClean="0">
                <a:cs typeface="Times New Roman" pitchFamily="18" charset="0"/>
              </a:rPr>
              <a:t>Components of CEII Definition</a:t>
            </a:r>
          </a:p>
        </p:txBody>
      </p:sp>
      <p:sp>
        <p:nvSpPr>
          <p:cNvPr id="7172" name="Rectangle 3"/>
          <p:cNvSpPr>
            <a:spLocks noGrp="1" noChangeArrowheads="1"/>
          </p:cNvSpPr>
          <p:nvPr>
            <p:ph idx="1"/>
          </p:nvPr>
        </p:nvSpPr>
        <p:spPr>
          <a:xfrm>
            <a:off x="457200" y="1371600"/>
            <a:ext cx="8610600" cy="4495800"/>
          </a:xfrm>
        </p:spPr>
        <p:txBody>
          <a:bodyPr>
            <a:normAutofit fontScale="92500" lnSpcReduction="20000"/>
          </a:bodyPr>
          <a:lstStyle/>
          <a:p>
            <a:pPr marL="0" indent="0">
              <a:buFontTx/>
              <a:buNone/>
            </a:pPr>
            <a:r>
              <a:rPr lang="en-US" sz="2400" dirty="0" smtClean="0">
                <a:solidFill>
                  <a:srgbClr val="C00000"/>
                </a:solidFill>
                <a:cs typeface="Times New Roman" pitchFamily="18" charset="0"/>
              </a:rPr>
              <a:t>“(i)  Relates details about the production, generation, transportation,</a:t>
            </a:r>
          </a:p>
          <a:p>
            <a:pPr marL="0" indent="0">
              <a:buFontTx/>
              <a:buNone/>
            </a:pPr>
            <a:r>
              <a:rPr lang="en-US" sz="2400" dirty="0" smtClean="0">
                <a:solidFill>
                  <a:srgbClr val="C00000"/>
                </a:solidFill>
                <a:cs typeface="Times New Roman" pitchFamily="18" charset="0"/>
              </a:rPr>
              <a:t>  transmission, or distribution of energy”</a:t>
            </a:r>
          </a:p>
          <a:p>
            <a:pPr marL="685800" lvl="1" indent="-349250">
              <a:spcBef>
                <a:spcPct val="50000"/>
              </a:spcBef>
              <a:buFont typeface="Arial" charset="0"/>
              <a:buChar char="•"/>
            </a:pPr>
            <a:r>
              <a:rPr lang="en-US" dirty="0" smtClean="0">
                <a:cs typeface="Times New Roman" pitchFamily="18" charset="0"/>
              </a:rPr>
              <a:t>CEII protects </a:t>
            </a:r>
            <a:r>
              <a:rPr lang="en-US" i="1" dirty="0" smtClean="0">
                <a:cs typeface="Times New Roman" pitchFamily="18" charset="0"/>
              </a:rPr>
              <a:t>detailed</a:t>
            </a:r>
            <a:r>
              <a:rPr lang="en-US" dirty="0" smtClean="0">
                <a:cs typeface="Times New Roman" pitchFamily="18" charset="0"/>
              </a:rPr>
              <a:t> information</a:t>
            </a:r>
          </a:p>
          <a:p>
            <a:pPr marL="1033463" lvl="2" indent="-349250">
              <a:spcBef>
                <a:spcPct val="50000"/>
              </a:spcBef>
              <a:buFont typeface="Arial" charset="0"/>
              <a:buChar char="•"/>
            </a:pPr>
            <a:r>
              <a:rPr lang="en-US" dirty="0" smtClean="0">
                <a:cs typeface="Times New Roman" pitchFamily="18" charset="0"/>
              </a:rPr>
              <a:t>Narratives such as the descriptions of facilities and processes are generally not CEII</a:t>
            </a:r>
          </a:p>
          <a:p>
            <a:pPr marL="685800" lvl="1" indent="-349250">
              <a:spcBef>
                <a:spcPct val="50000"/>
              </a:spcBef>
              <a:buFont typeface="Arial" charset="0"/>
              <a:buChar char="•"/>
            </a:pPr>
            <a:r>
              <a:rPr lang="en-US" dirty="0" smtClean="0">
                <a:cs typeface="Times New Roman" pitchFamily="18" charset="0"/>
              </a:rPr>
              <a:t>Information must concern the </a:t>
            </a:r>
            <a:r>
              <a:rPr lang="en-US" i="1" dirty="0" smtClean="0">
                <a:cs typeface="Times New Roman" pitchFamily="18" charset="0"/>
              </a:rPr>
              <a:t>production, generation, transportation, transmission, or distribution of energy</a:t>
            </a:r>
          </a:p>
          <a:p>
            <a:pPr marL="1262063" lvl="4" indent="-347663">
              <a:spcBef>
                <a:spcPct val="50000"/>
              </a:spcBef>
              <a:buFont typeface="Arial" charset="0"/>
              <a:buChar char="•"/>
            </a:pPr>
            <a:r>
              <a:rPr lang="en-US" dirty="0" smtClean="0">
                <a:cs typeface="Times New Roman" pitchFamily="18" charset="0"/>
              </a:rPr>
              <a:t>Examples</a:t>
            </a:r>
          </a:p>
          <a:p>
            <a:pPr marL="1600200" lvl="5" indent="-347663">
              <a:spcBef>
                <a:spcPct val="50000"/>
              </a:spcBef>
              <a:buFont typeface="Arial" charset="0"/>
              <a:buChar char="•"/>
            </a:pPr>
            <a:r>
              <a:rPr lang="en-US" dirty="0" smtClean="0"/>
              <a:t>Power flow data</a:t>
            </a:r>
          </a:p>
          <a:p>
            <a:pPr marL="1600200" lvl="5" indent="-347663">
              <a:spcBef>
                <a:spcPct val="50000"/>
              </a:spcBef>
              <a:buFont typeface="Arial" charset="0"/>
              <a:buChar char="•"/>
            </a:pPr>
            <a:r>
              <a:rPr lang="en-US" dirty="0" smtClean="0"/>
              <a:t>Transmission planning data</a:t>
            </a:r>
          </a:p>
          <a:p>
            <a:pPr marL="1600200" lvl="5" indent="-347663">
              <a:spcBef>
                <a:spcPct val="50000"/>
              </a:spcBef>
              <a:buFont typeface="Arial" charset="0"/>
              <a:buChar char="•"/>
            </a:pPr>
            <a:r>
              <a:rPr lang="en-US" dirty="0" smtClean="0"/>
              <a:t>System performance data  </a:t>
            </a:r>
          </a:p>
          <a:p>
            <a:pPr lvl="2">
              <a:spcBef>
                <a:spcPct val="50000"/>
              </a:spcBef>
              <a:buNone/>
            </a:pPr>
            <a:endParaRPr lang="en-US" sz="2000" dirty="0" smtClean="0"/>
          </a:p>
          <a:p>
            <a:pPr>
              <a:spcBef>
                <a:spcPct val="50000"/>
              </a:spcBef>
              <a:buFont typeface="Arial" charset="0"/>
              <a:buChar char="•"/>
            </a:pPr>
            <a:endParaRPr lang="en-US" sz="2000" dirty="0" smtClean="0"/>
          </a:p>
          <a:p>
            <a:pPr marL="0" indent="0">
              <a:buFontTx/>
              <a:buNone/>
            </a:pPr>
            <a:endParaRPr lang="en-US" sz="2400" dirty="0" smtClean="0">
              <a:solidFill>
                <a:srgbClr val="C00000"/>
              </a:solidFill>
            </a:endParaRPr>
          </a:p>
        </p:txBody>
      </p:sp>
      <p:sp>
        <p:nvSpPr>
          <p:cNvPr id="7170" name="Slide Number Placeholder 5"/>
          <p:cNvSpPr>
            <a:spLocks noGrp="1"/>
          </p:cNvSpPr>
          <p:nvPr>
            <p:ph type="sldNum" sz="quarter" idx="12"/>
          </p:nvPr>
        </p:nvSpPr>
        <p:spPr>
          <a:noFill/>
        </p:spPr>
        <p:txBody>
          <a:bodyPr/>
          <a:lstStyle/>
          <a:p>
            <a:fld id="{0A09F05F-F83A-46AF-826A-A5DC5F857A64}" type="slidenum">
              <a:rPr lang="en-US" altLang="en-US"/>
              <a:pPr/>
              <a:t>26</a:t>
            </a:fld>
            <a:endParaRPr lang="en-US" altLang="en-US" dirty="0"/>
          </a:p>
        </p:txBody>
      </p:sp>
      <p:sp>
        <p:nvSpPr>
          <p:cNvPr id="6" name="Rectangle 5"/>
          <p:cNvSpPr/>
          <p:nvPr/>
        </p:nvSpPr>
        <p:spPr>
          <a:xfrm>
            <a:off x="0" y="1"/>
            <a:ext cx="533399" cy="2062103"/>
          </a:xfrm>
          <a:prstGeom prst="rect">
            <a:avLst/>
          </a:prstGeom>
        </p:spPr>
        <p:txBody>
          <a:bodyPr wrap="square">
            <a:spAutoFit/>
          </a:bodyPr>
          <a:lstStyle/>
          <a:p>
            <a:r>
              <a:rPr lang="en-US" dirty="0" smtClean="0">
                <a:solidFill>
                  <a:schemeClr val="bg1">
                    <a:lumMod val="95000"/>
                  </a:schemeClr>
                </a:solidFill>
              </a:rPr>
              <a:t>FERC</a:t>
            </a:r>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Forward</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Review proposed data worksheet,</a:t>
            </a:r>
          </a:p>
          <a:p>
            <a:pPr marL="457200" indent="-457200">
              <a:buFont typeface="+mj-lt"/>
              <a:buAutoNum type="arabicPeriod"/>
            </a:pPr>
            <a:r>
              <a:rPr lang="en-US" sz="2400" dirty="0" smtClean="0"/>
              <a:t>Agree on format and level of detail,</a:t>
            </a:r>
          </a:p>
          <a:p>
            <a:pPr marL="457200" indent="-457200">
              <a:buFont typeface="+mj-lt"/>
              <a:buAutoNum type="arabicPeriod"/>
            </a:pPr>
            <a:r>
              <a:rPr lang="en-US" sz="2400" dirty="0" smtClean="0"/>
              <a:t>Complete the data input by all appropriate parties,</a:t>
            </a:r>
          </a:p>
          <a:p>
            <a:pPr marL="457200" indent="-457200">
              <a:buFont typeface="+mj-lt"/>
              <a:buAutoNum type="arabicPeriod"/>
            </a:pPr>
            <a:r>
              <a:rPr lang="en-US" sz="2400" dirty="0" smtClean="0"/>
              <a:t>Integrate and share data worksheet,</a:t>
            </a:r>
          </a:p>
          <a:p>
            <a:pPr marL="457200" indent="-457200">
              <a:buFont typeface="+mj-lt"/>
              <a:buAutoNum type="arabicPeriod"/>
            </a:pPr>
            <a:r>
              <a:rPr lang="en-US" sz="2400" dirty="0" smtClean="0"/>
              <a:t>Workgroup meeting after mid-October to discuss evaluation of baseline case and model development.   </a:t>
            </a:r>
          </a:p>
          <a:p>
            <a:pPr marL="457200" indent="-457200">
              <a:buFont typeface="+mj-lt"/>
              <a:buAutoNum type="arabicPeriod"/>
            </a:pPr>
            <a:endParaRPr lang="en-US" sz="2400" dirty="0"/>
          </a:p>
          <a:p>
            <a:endParaRPr lang="en-US" dirty="0"/>
          </a:p>
        </p:txBody>
      </p:sp>
      <p:sp>
        <p:nvSpPr>
          <p:cNvPr id="4" name="Slide Number Placeholder 3"/>
          <p:cNvSpPr>
            <a:spLocks noGrp="1"/>
          </p:cNvSpPr>
          <p:nvPr>
            <p:ph type="sldNum" sz="quarter" idx="12"/>
          </p:nvPr>
        </p:nvSpPr>
        <p:spPr/>
        <p:txBody>
          <a:bodyPr/>
          <a:lstStyle/>
          <a:p>
            <a:fld id="{0EEBB96F-7F8A-4ACB-BABF-65C5ABC091FB}"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Sources</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457200" y="2028744"/>
            <a:ext cx="8229600" cy="366887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0EEBB96F-7F8A-4ACB-BABF-65C5ABC091FB}"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Sources</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67467" y="2057400"/>
            <a:ext cx="9034540" cy="33161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0EEBB96F-7F8A-4ACB-BABF-65C5ABC091FB}"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dirty="0">
                <a:cs typeface="+mj-cs"/>
              </a:rPr>
              <a:t>T</a:t>
            </a:r>
            <a:r>
              <a:rPr lang="en-US" dirty="0" smtClean="0">
                <a:cs typeface="+mj-cs"/>
              </a:rPr>
              <a:t>he Proposed Clean Power Plan</a:t>
            </a:r>
            <a:endParaRPr lang="en-US" dirty="0">
              <a:cs typeface="+mj-cs"/>
            </a:endParaRPr>
          </a:p>
        </p:txBody>
      </p:sp>
      <p:sp>
        <p:nvSpPr>
          <p:cNvPr id="12291" name="Content Placeholder 2"/>
          <p:cNvSpPr>
            <a:spLocks noGrp="1"/>
          </p:cNvSpPr>
          <p:nvPr>
            <p:ph idx="1"/>
          </p:nvPr>
        </p:nvSpPr>
        <p:spPr bwMode="auto">
          <a:xfrm>
            <a:off x="772159" y="1590040"/>
            <a:ext cx="8039331" cy="47276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110000"/>
              </a:lnSpc>
              <a:spcBef>
                <a:spcPts val="0"/>
              </a:spcBef>
              <a:buFont typeface="Wingdings" charset="2"/>
              <a:buChar char="§"/>
            </a:pPr>
            <a:r>
              <a:rPr lang="en-US" sz="2400" dirty="0" smtClean="0"/>
              <a:t>EPA proposed </a:t>
            </a:r>
            <a:r>
              <a:rPr lang="en-US" sz="2400" b="1" dirty="0" smtClean="0"/>
              <a:t>state goals </a:t>
            </a:r>
            <a:r>
              <a:rPr lang="en-US" sz="2400" dirty="0" smtClean="0"/>
              <a:t>(lb CO</a:t>
            </a:r>
            <a:r>
              <a:rPr lang="en-US" sz="1400" dirty="0" smtClean="0"/>
              <a:t>2</a:t>
            </a:r>
            <a:r>
              <a:rPr lang="en-US" sz="2400" dirty="0" smtClean="0"/>
              <a:t>/MWh) </a:t>
            </a:r>
          </a:p>
          <a:p>
            <a:pPr lvl="1">
              <a:lnSpc>
                <a:spcPct val="110000"/>
              </a:lnSpc>
              <a:buFont typeface="Lucida Grande"/>
              <a:buChar char="–"/>
            </a:pPr>
            <a:r>
              <a:rPr lang="en-US" sz="2200" dirty="0" smtClean="0"/>
              <a:t>Interim goal (2020-2029)</a:t>
            </a:r>
          </a:p>
          <a:p>
            <a:pPr lvl="1">
              <a:lnSpc>
                <a:spcPct val="110000"/>
              </a:lnSpc>
              <a:spcAft>
                <a:spcPts val="1800"/>
              </a:spcAft>
              <a:buFont typeface="Lucida Grande"/>
              <a:buChar char="–"/>
            </a:pPr>
            <a:r>
              <a:rPr lang="en-US" sz="2200" dirty="0" smtClean="0"/>
              <a:t>Final </a:t>
            </a:r>
            <a:r>
              <a:rPr lang="en-US" sz="2200" dirty="0"/>
              <a:t>goal (2030 and beyond)</a:t>
            </a:r>
          </a:p>
          <a:p>
            <a:pPr>
              <a:lnSpc>
                <a:spcPct val="110000"/>
              </a:lnSpc>
              <a:spcBef>
                <a:spcPts val="0"/>
              </a:spcBef>
              <a:buFont typeface="Wingdings" charset="2"/>
              <a:buChar char="§"/>
            </a:pPr>
            <a:r>
              <a:rPr lang="en-US" sz="2400" dirty="0" smtClean="0"/>
              <a:t>State goals </a:t>
            </a:r>
            <a:r>
              <a:rPr lang="en-US" sz="2400" dirty="0"/>
              <a:t>based on the “best system of emission reduction” (BSER) as determined by </a:t>
            </a:r>
            <a:r>
              <a:rPr lang="en-US" sz="2400" dirty="0" smtClean="0"/>
              <a:t>EPA</a:t>
            </a:r>
          </a:p>
          <a:p>
            <a:pPr lvl="1">
              <a:lnSpc>
                <a:spcPct val="110000"/>
              </a:lnSpc>
              <a:spcAft>
                <a:spcPts val="600"/>
              </a:spcAft>
              <a:buFont typeface="Lucida Grande"/>
              <a:buChar char="–"/>
            </a:pPr>
            <a:r>
              <a:rPr lang="en-US" sz="2200" dirty="0"/>
              <a:t>EPA’s BSER focuses on entire interconnected power system, not just existing </a:t>
            </a:r>
            <a:r>
              <a:rPr lang="en-US" sz="2200" dirty="0" smtClean="0"/>
              <a:t>EGUs</a:t>
            </a:r>
          </a:p>
          <a:p>
            <a:pPr lvl="1">
              <a:lnSpc>
                <a:spcPct val="110000"/>
              </a:lnSpc>
              <a:spcAft>
                <a:spcPts val="600"/>
              </a:spcAft>
              <a:buFont typeface="Lucida Grande"/>
              <a:buChar char="–"/>
            </a:pPr>
            <a:r>
              <a:rPr lang="en-US" sz="2200" dirty="0" smtClean="0"/>
              <a:t>Four Building Blocks to quantify reductions in state CO</a:t>
            </a:r>
            <a:r>
              <a:rPr lang="en-US" sz="2200" baseline="-25000" dirty="0" smtClean="0"/>
              <a:t>2</a:t>
            </a:r>
            <a:r>
              <a:rPr lang="en-US" sz="2200" dirty="0" smtClean="0"/>
              <a:t> emissions</a:t>
            </a:r>
            <a:endParaRPr lang="en-US" sz="2200" dirty="0"/>
          </a:p>
          <a:p>
            <a:pPr>
              <a:lnSpc>
                <a:spcPct val="110000"/>
              </a:lnSpc>
              <a:spcBef>
                <a:spcPts val="0"/>
              </a:spcBef>
              <a:spcAft>
                <a:spcPts val="1800"/>
              </a:spcAft>
              <a:buFont typeface="Wingdings" charset="2"/>
              <a:buChar char="§"/>
            </a:pPr>
            <a:r>
              <a:rPr lang="en-US" sz="2400" dirty="0" smtClean="0"/>
              <a:t>Objective </a:t>
            </a:r>
            <a:r>
              <a:rPr lang="en-US" sz="2400" dirty="0"/>
              <a:t>= 30 percent </a:t>
            </a:r>
            <a:r>
              <a:rPr lang="en-US" sz="2400" dirty="0" smtClean="0"/>
              <a:t>reduction nationally </a:t>
            </a:r>
            <a:r>
              <a:rPr lang="en-US" sz="2400" dirty="0"/>
              <a:t>from 2005 </a:t>
            </a:r>
            <a:r>
              <a:rPr lang="en-US" sz="2400" dirty="0" smtClean="0"/>
              <a:t>levels</a:t>
            </a:r>
            <a:endParaRPr lang="en-US" sz="2400" dirty="0"/>
          </a:p>
        </p:txBody>
      </p:sp>
      <p:sp>
        <p:nvSpPr>
          <p:cNvPr id="4" name="Slide Number Placeholder 3"/>
          <p:cNvSpPr>
            <a:spLocks noGrp="1"/>
          </p:cNvSpPr>
          <p:nvPr>
            <p:ph type="sldNum" sz="quarter" idx="12"/>
          </p:nvPr>
        </p:nvSpPr>
        <p:spPr/>
        <p:txBody>
          <a:bodyPr/>
          <a:lstStyle/>
          <a:p>
            <a:fld id="{0EEBB96F-7F8A-4ACB-BABF-65C5ABC091FB}" type="slidenum">
              <a:rPr lang="en-US" smtClean="0"/>
              <a:pPr/>
              <a:t>3</a:t>
            </a:fld>
            <a:endParaRPr lang="en-US" dirty="0"/>
          </a:p>
        </p:txBody>
      </p:sp>
    </p:spTree>
    <p:extLst>
      <p:ext uri="{BB962C8B-B14F-4D97-AF65-F5344CB8AC3E}">
        <p14:creationId xmlns:p14="http://schemas.microsoft.com/office/powerpoint/2010/main" xmlns="" val="810890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 and DSM</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02619" y="1981200"/>
            <a:ext cx="9041381" cy="211152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0EEBB96F-7F8A-4ACB-BABF-65C5ABC091FB}"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1676399" y="33035"/>
            <a:ext cx="5703141" cy="758696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EEBB96F-7F8A-4ACB-BABF-65C5ABC091F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1651939" y="152400"/>
            <a:ext cx="5718521" cy="6629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EEBB96F-7F8A-4ACB-BABF-65C5ABC091F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Content Placeholder 4"/>
          <p:cNvSpPr>
            <a:spLocks noGrp="1"/>
          </p:cNvSpPr>
          <p:nvPr>
            <p:ph idx="1"/>
          </p:nvPr>
        </p:nvSpPr>
        <p:spPr>
          <a:xfrm>
            <a:off x="457200" y="2362200"/>
            <a:ext cx="8229600" cy="3763963"/>
          </a:xfrm>
        </p:spPr>
        <p:txBody>
          <a:bodyPr>
            <a:normAutofit/>
            <a:scene3d>
              <a:camera prst="isometricOffAxis1Right"/>
              <a:lightRig rig="threePt" dir="t"/>
            </a:scene3d>
            <a:sp3d extrusionH="57150">
              <a:bevelT w="38100" h="38100"/>
            </a:sp3d>
          </a:bodyPr>
          <a:lstStyle/>
          <a:p>
            <a:pPr algn="ctr">
              <a:buNone/>
            </a:pPr>
            <a:r>
              <a:rPr lang="en-US" sz="5400" dirty="0" smtClean="0">
                <a:ln w="3175">
                  <a:solidFill>
                    <a:schemeClr val="tx1"/>
                  </a:solidFill>
                </a:ln>
              </a:rPr>
              <a:t>Questions and Comments?</a:t>
            </a:r>
            <a:endParaRPr lang="en-US" sz="5400" dirty="0">
              <a:ln w="3175">
                <a:solidFill>
                  <a:schemeClr val="tx1"/>
                </a:solidFill>
              </a:ln>
            </a:endParaRPr>
          </a:p>
        </p:txBody>
      </p:sp>
      <p:sp>
        <p:nvSpPr>
          <p:cNvPr id="6" name="Slide Number Placeholder 5"/>
          <p:cNvSpPr>
            <a:spLocks noGrp="1"/>
          </p:cNvSpPr>
          <p:nvPr>
            <p:ph type="sldNum" sz="quarter" idx="12"/>
          </p:nvPr>
        </p:nvSpPr>
        <p:spPr/>
        <p:txBody>
          <a:bodyPr/>
          <a:lstStyle/>
          <a:p>
            <a:fld id="{0EEBB96F-7F8A-4ACB-BABF-65C5ABC091FB}" type="slidenum">
              <a:rPr lang="en-US" smtClean="0"/>
              <a:pPr/>
              <a:t>33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 Model of Proposed Rule </a:t>
            </a:r>
            <a:br>
              <a:rPr lang="en-US" dirty="0" smtClean="0"/>
            </a:br>
            <a:r>
              <a:rPr lang="en-US" sz="2800" dirty="0" smtClean="0"/>
              <a:t>(2.0% Growth)</a:t>
            </a:r>
            <a:endParaRPr lang="en-US" dirty="0"/>
          </a:p>
        </p:txBody>
      </p:sp>
      <p:pic>
        <p:nvPicPr>
          <p:cNvPr id="4" name="Content Placeholder 3" descr="2.0 %.png"/>
          <p:cNvPicPr>
            <a:picLocks noGrp="1" noChangeAspect="1"/>
          </p:cNvPicPr>
          <p:nvPr>
            <p:ph idx="1"/>
          </p:nvPr>
        </p:nvPicPr>
        <p:blipFill>
          <a:blip r:embed="rId2" cstate="print"/>
          <a:stretch>
            <a:fillRect/>
          </a:stretch>
        </p:blipFill>
        <p:spPr>
          <a:xfrm>
            <a:off x="228600" y="1600200"/>
            <a:ext cx="7832774" cy="4525963"/>
          </a:xfrm>
        </p:spPr>
      </p:pic>
      <p:sp>
        <p:nvSpPr>
          <p:cNvPr id="5" name="TextBox 4"/>
          <p:cNvSpPr txBox="1"/>
          <p:nvPr/>
        </p:nvSpPr>
        <p:spPr>
          <a:xfrm>
            <a:off x="7924800" y="3124201"/>
            <a:ext cx="1066800" cy="276999"/>
          </a:xfrm>
          <a:prstGeom prst="rect">
            <a:avLst/>
          </a:prstGeom>
          <a:noFill/>
          <a:ln>
            <a:solidFill>
              <a:schemeClr val="tx1"/>
            </a:solidFill>
          </a:ln>
        </p:spPr>
        <p:txBody>
          <a:bodyPr wrap="square" rtlCol="0">
            <a:spAutoFit/>
          </a:bodyPr>
          <a:lstStyle/>
          <a:p>
            <a:r>
              <a:rPr lang="en-US" sz="1200" dirty="0" smtClean="0"/>
              <a:t>17.6 m MWh</a:t>
            </a:r>
            <a:endParaRPr lang="en-US" sz="1200" dirty="0"/>
          </a:p>
        </p:txBody>
      </p:sp>
      <p:sp>
        <p:nvSpPr>
          <p:cNvPr id="6" name="Slide Number Placeholder 5"/>
          <p:cNvSpPr>
            <a:spLocks noGrp="1"/>
          </p:cNvSpPr>
          <p:nvPr>
            <p:ph type="sldNum" sz="quarter" idx="12"/>
          </p:nvPr>
        </p:nvSpPr>
        <p:spPr/>
        <p:txBody>
          <a:bodyPr/>
          <a:lstStyle/>
          <a:p>
            <a:fld id="{0EEBB96F-7F8A-4ACB-BABF-65C5ABC091FB}"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 Model of Proposed Rule </a:t>
            </a:r>
            <a:br>
              <a:rPr lang="en-US" dirty="0" smtClean="0"/>
            </a:br>
            <a:r>
              <a:rPr lang="en-US" sz="2800" dirty="0" smtClean="0"/>
              <a:t>(1.0% Growth)</a:t>
            </a:r>
            <a:endParaRPr lang="en-US" dirty="0"/>
          </a:p>
        </p:txBody>
      </p:sp>
      <p:pic>
        <p:nvPicPr>
          <p:cNvPr id="8" name="Content Placeholder 7" descr="1.0 %.png"/>
          <p:cNvPicPr>
            <a:picLocks noGrp="1" noChangeAspect="1"/>
          </p:cNvPicPr>
          <p:nvPr>
            <p:ph idx="1"/>
          </p:nvPr>
        </p:nvPicPr>
        <p:blipFill>
          <a:blip r:embed="rId2" cstate="print"/>
          <a:stretch>
            <a:fillRect/>
          </a:stretch>
        </p:blipFill>
        <p:spPr>
          <a:xfrm>
            <a:off x="457200" y="1600200"/>
            <a:ext cx="7956051" cy="4525963"/>
          </a:xfrm>
        </p:spPr>
      </p:pic>
      <p:sp>
        <p:nvSpPr>
          <p:cNvPr id="9" name="TextBox 8"/>
          <p:cNvSpPr txBox="1"/>
          <p:nvPr/>
        </p:nvSpPr>
        <p:spPr>
          <a:xfrm>
            <a:off x="8153400" y="3429000"/>
            <a:ext cx="990600" cy="276999"/>
          </a:xfrm>
          <a:prstGeom prst="rect">
            <a:avLst/>
          </a:prstGeom>
          <a:noFill/>
        </p:spPr>
        <p:txBody>
          <a:bodyPr wrap="square" rtlCol="0">
            <a:spAutoFit/>
          </a:bodyPr>
          <a:lstStyle/>
          <a:p>
            <a:r>
              <a:rPr lang="en-US" sz="1200" dirty="0" smtClean="0"/>
              <a:t>5.4 m MWh</a:t>
            </a:r>
            <a:endParaRPr lang="en-US" sz="1200" dirty="0"/>
          </a:p>
        </p:txBody>
      </p:sp>
      <p:sp>
        <p:nvSpPr>
          <p:cNvPr id="5" name="Slide Number Placeholder 4"/>
          <p:cNvSpPr>
            <a:spLocks noGrp="1"/>
          </p:cNvSpPr>
          <p:nvPr>
            <p:ph type="sldNum" sz="quarter" idx="12"/>
          </p:nvPr>
        </p:nvSpPr>
        <p:spPr/>
        <p:txBody>
          <a:bodyPr/>
          <a:lstStyle/>
          <a:p>
            <a:fld id="{0EEBB96F-7F8A-4ACB-BABF-65C5ABC091FB}"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Clean Power Plan</a:t>
            </a:r>
            <a:endParaRPr lang="en-US" dirty="0"/>
          </a:p>
        </p:txBody>
      </p:sp>
      <p:sp>
        <p:nvSpPr>
          <p:cNvPr id="3" name="Content Placeholder 2"/>
          <p:cNvSpPr>
            <a:spLocks noGrp="1"/>
          </p:cNvSpPr>
          <p:nvPr>
            <p:ph idx="1"/>
          </p:nvPr>
        </p:nvSpPr>
        <p:spPr>
          <a:xfrm>
            <a:off x="457200" y="1600200"/>
            <a:ext cx="8229600" cy="4882896"/>
          </a:xfrm>
        </p:spPr>
        <p:txBody>
          <a:bodyPr>
            <a:normAutofit lnSpcReduction="10000"/>
          </a:bodyPr>
          <a:lstStyle/>
          <a:p>
            <a:pPr>
              <a:spcAft>
                <a:spcPts val="600"/>
              </a:spcAft>
              <a:buFont typeface="Wingdings" panose="05000000000000000000" pitchFamily="2" charset="2"/>
              <a:buChar char="§"/>
            </a:pPr>
            <a:r>
              <a:rPr lang="en-US" sz="2400" dirty="0" smtClean="0"/>
              <a:t>Established </a:t>
            </a:r>
            <a:r>
              <a:rPr lang="en-US" sz="2400" b="1" dirty="0" smtClean="0"/>
              <a:t>uniform national emission rates </a:t>
            </a:r>
            <a:r>
              <a:rPr lang="en-US" sz="2400" dirty="0" smtClean="0"/>
              <a:t>for steam electric generating units &amp; IGCC units and NGCCs</a:t>
            </a:r>
          </a:p>
          <a:p>
            <a:pPr lvl="1">
              <a:spcAft>
                <a:spcPts val="600"/>
              </a:spcAft>
            </a:pPr>
            <a:r>
              <a:rPr lang="en-US" sz="2000" dirty="0" smtClean="0"/>
              <a:t>1305 </a:t>
            </a:r>
            <a:r>
              <a:rPr lang="en-US" sz="2000" dirty="0" err="1" smtClean="0"/>
              <a:t>lb</a:t>
            </a:r>
            <a:r>
              <a:rPr lang="en-US" sz="2000" dirty="0" smtClean="0"/>
              <a:t> CO</a:t>
            </a:r>
            <a:r>
              <a:rPr lang="en-US" sz="2000" baseline="-25000" dirty="0" smtClean="0"/>
              <a:t>2</a:t>
            </a:r>
            <a:r>
              <a:rPr lang="en-US" sz="2000" dirty="0" smtClean="0"/>
              <a:t>/</a:t>
            </a:r>
            <a:r>
              <a:rPr lang="en-US" sz="2000" dirty="0" err="1" smtClean="0"/>
              <a:t>MWh</a:t>
            </a:r>
            <a:r>
              <a:rPr lang="en-US" sz="2000" dirty="0" smtClean="0"/>
              <a:t> for steam electric and IGCC</a:t>
            </a:r>
          </a:p>
          <a:p>
            <a:pPr lvl="1">
              <a:spcAft>
                <a:spcPts val="600"/>
              </a:spcAft>
            </a:pPr>
            <a:r>
              <a:rPr lang="en-US" sz="2000" dirty="0" smtClean="0"/>
              <a:t>771 </a:t>
            </a:r>
            <a:r>
              <a:rPr lang="en-US" sz="2000" dirty="0" err="1" smtClean="0"/>
              <a:t>lb</a:t>
            </a:r>
            <a:r>
              <a:rPr lang="en-US" sz="2000" dirty="0" smtClean="0"/>
              <a:t> CO</a:t>
            </a:r>
            <a:r>
              <a:rPr lang="en-US" sz="2000" baseline="-25000" dirty="0" smtClean="0"/>
              <a:t>2</a:t>
            </a:r>
            <a:r>
              <a:rPr lang="en-US" sz="2000" dirty="0" smtClean="0"/>
              <a:t>/</a:t>
            </a:r>
            <a:r>
              <a:rPr lang="en-US" sz="2000" dirty="0" err="1" smtClean="0"/>
              <a:t>MWh</a:t>
            </a:r>
            <a:r>
              <a:rPr lang="en-US" sz="2000" dirty="0" smtClean="0"/>
              <a:t> for NGCC</a:t>
            </a:r>
          </a:p>
          <a:p>
            <a:pPr>
              <a:spcAft>
                <a:spcPts val="600"/>
              </a:spcAft>
              <a:buFont typeface="Wingdings" panose="05000000000000000000" pitchFamily="2" charset="2"/>
              <a:buChar char="§"/>
            </a:pPr>
            <a:r>
              <a:rPr lang="en-US" sz="2400" dirty="0" smtClean="0"/>
              <a:t>Rates applied to state generation mixes to create state goals</a:t>
            </a:r>
          </a:p>
          <a:p>
            <a:pPr lvl="1">
              <a:spcAft>
                <a:spcPts val="600"/>
              </a:spcAft>
            </a:pPr>
            <a:r>
              <a:rPr lang="en-US" sz="2000" dirty="0" smtClean="0"/>
              <a:t>Interim goal 2022-2029 (phasing-in of unit rates)</a:t>
            </a:r>
          </a:p>
          <a:p>
            <a:pPr lvl="1">
              <a:spcAft>
                <a:spcPts val="600"/>
              </a:spcAft>
            </a:pPr>
            <a:r>
              <a:rPr lang="en-US" sz="2000" dirty="0" smtClean="0"/>
              <a:t>Final goal 2030 and beyond (full implementation of unit rates)</a:t>
            </a:r>
          </a:p>
          <a:p>
            <a:pPr>
              <a:spcAft>
                <a:spcPts val="600"/>
              </a:spcAft>
              <a:buFont typeface="Wingdings" panose="05000000000000000000" pitchFamily="2" charset="2"/>
              <a:buChar char="§"/>
            </a:pPr>
            <a:r>
              <a:rPr lang="en-US" sz="2400" dirty="0" smtClean="0"/>
              <a:t>Step goals within interim period ensure continued progress toward full implementation</a:t>
            </a:r>
          </a:p>
          <a:p>
            <a:pPr>
              <a:spcAft>
                <a:spcPts val="600"/>
              </a:spcAft>
              <a:buFont typeface="Wingdings" panose="05000000000000000000" pitchFamily="2" charset="2"/>
              <a:buChar char="§"/>
            </a:pPr>
            <a:r>
              <a:rPr lang="en-US" sz="2400" dirty="0" smtClean="0"/>
              <a:t>Projected outcome = 32 percent reductions from 2005 levels by 2030</a:t>
            </a:r>
          </a:p>
          <a:p>
            <a:pPr>
              <a:spcAft>
                <a:spcPts val="600"/>
              </a:spcAft>
            </a:pPr>
            <a:endParaRPr lang="en-US" sz="2400" dirty="0" smtClean="0"/>
          </a:p>
          <a:p>
            <a:pPr marL="0" indent="0">
              <a:buNone/>
            </a:pPr>
            <a:endParaRPr lang="en-US" sz="2400"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0EEBB96F-7F8A-4ACB-BABF-65C5ABC091FB}" type="slidenum">
              <a:rPr lang="en-US" smtClean="0"/>
              <a:pPr/>
              <a:t>6</a:t>
            </a:fld>
            <a:endParaRPr lang="en-US" dirty="0"/>
          </a:p>
        </p:txBody>
      </p:sp>
    </p:spTree>
    <p:extLst>
      <p:ext uri="{BB962C8B-B14F-4D97-AF65-F5344CB8AC3E}">
        <p14:creationId xmlns:p14="http://schemas.microsoft.com/office/powerpoint/2010/main" xmlns="" val="345443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Rule – SC Rate </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780329"/>
            <a:ext cx="8229600" cy="4165705"/>
          </a:xfrm>
          <a:prstGeom prst="rect">
            <a:avLst/>
          </a:prstGeom>
          <a:noFill/>
          <a:ln w="9525">
            <a:noFill/>
            <a:miter lim="800000"/>
            <a:headEnd/>
            <a:tailEnd/>
          </a:ln>
        </p:spPr>
      </p:pic>
      <p:sp>
        <p:nvSpPr>
          <p:cNvPr id="5" name="TextBox 4"/>
          <p:cNvSpPr txBox="1"/>
          <p:nvPr/>
        </p:nvSpPr>
        <p:spPr>
          <a:xfrm>
            <a:off x="1981200" y="2590800"/>
            <a:ext cx="1066800" cy="276999"/>
          </a:xfrm>
          <a:prstGeom prst="rect">
            <a:avLst/>
          </a:prstGeom>
          <a:noFill/>
        </p:spPr>
        <p:txBody>
          <a:bodyPr wrap="square" rtlCol="0">
            <a:spAutoFit/>
          </a:bodyPr>
          <a:lstStyle/>
          <a:p>
            <a:r>
              <a:rPr lang="en-US" sz="1200" dirty="0" smtClean="0"/>
              <a:t>1791</a:t>
            </a:r>
            <a:endParaRPr lang="en-US" sz="1200" dirty="0"/>
          </a:p>
        </p:txBody>
      </p:sp>
      <p:sp>
        <p:nvSpPr>
          <p:cNvPr id="6" name="TextBox 5"/>
          <p:cNvSpPr txBox="1"/>
          <p:nvPr/>
        </p:nvSpPr>
        <p:spPr>
          <a:xfrm>
            <a:off x="7848600" y="3657600"/>
            <a:ext cx="1066800" cy="276999"/>
          </a:xfrm>
          <a:prstGeom prst="rect">
            <a:avLst/>
          </a:prstGeom>
          <a:noFill/>
        </p:spPr>
        <p:txBody>
          <a:bodyPr wrap="square" rtlCol="0">
            <a:spAutoFit/>
          </a:bodyPr>
          <a:lstStyle/>
          <a:p>
            <a:r>
              <a:rPr lang="en-US" sz="1200" dirty="0" smtClean="0"/>
              <a:t>1156</a:t>
            </a:r>
            <a:endParaRPr lang="en-US" sz="1200" dirty="0"/>
          </a:p>
        </p:txBody>
      </p:sp>
      <p:sp>
        <p:nvSpPr>
          <p:cNvPr id="7" name="Right Brace 6"/>
          <p:cNvSpPr/>
          <p:nvPr/>
        </p:nvSpPr>
        <p:spPr>
          <a:xfrm>
            <a:off x="7924800" y="2895600"/>
            <a:ext cx="152400" cy="762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p:cNvSpPr txBox="1"/>
          <p:nvPr/>
        </p:nvSpPr>
        <p:spPr>
          <a:xfrm>
            <a:off x="8077200" y="2971800"/>
            <a:ext cx="1219200" cy="523220"/>
          </a:xfrm>
          <a:prstGeom prst="rect">
            <a:avLst/>
          </a:prstGeom>
          <a:noFill/>
        </p:spPr>
        <p:txBody>
          <a:bodyPr wrap="square" rtlCol="0">
            <a:spAutoFit/>
          </a:bodyPr>
          <a:lstStyle/>
          <a:p>
            <a:r>
              <a:rPr lang="en-US" sz="1400" b="1" dirty="0" smtClean="0"/>
              <a:t>635 #/MWh</a:t>
            </a:r>
          </a:p>
          <a:p>
            <a:r>
              <a:rPr lang="en-US" sz="1400" b="1" dirty="0" smtClean="0"/>
              <a:t>   35.4 %</a:t>
            </a:r>
          </a:p>
        </p:txBody>
      </p:sp>
      <p:sp>
        <p:nvSpPr>
          <p:cNvPr id="9" name="Slide Number Placeholder 8"/>
          <p:cNvSpPr>
            <a:spLocks noGrp="1"/>
          </p:cNvSpPr>
          <p:nvPr>
            <p:ph type="sldNum" sz="quarter" idx="12"/>
          </p:nvPr>
        </p:nvSpPr>
        <p:spPr/>
        <p:txBody>
          <a:bodyPr/>
          <a:lstStyle/>
          <a:p>
            <a:fld id="{0EEBB96F-7F8A-4ACB-BABF-65C5ABC091FB}"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Rule – SC Mass </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1760822"/>
            <a:ext cx="8229600" cy="4204718"/>
          </a:xfrm>
          <a:prstGeom prst="rect">
            <a:avLst/>
          </a:prstGeom>
          <a:noFill/>
          <a:ln w="9525">
            <a:noFill/>
            <a:miter lim="800000"/>
            <a:headEnd/>
            <a:tailEnd/>
          </a:ln>
        </p:spPr>
      </p:pic>
      <p:sp>
        <p:nvSpPr>
          <p:cNvPr id="5" name="TextBox 4"/>
          <p:cNvSpPr txBox="1"/>
          <p:nvPr/>
        </p:nvSpPr>
        <p:spPr>
          <a:xfrm>
            <a:off x="1981200" y="2667000"/>
            <a:ext cx="1066800" cy="276999"/>
          </a:xfrm>
          <a:prstGeom prst="rect">
            <a:avLst/>
          </a:prstGeom>
          <a:noFill/>
        </p:spPr>
        <p:txBody>
          <a:bodyPr wrap="square" rtlCol="0">
            <a:spAutoFit/>
          </a:bodyPr>
          <a:lstStyle/>
          <a:p>
            <a:r>
              <a:rPr lang="en-US" sz="1200" dirty="0" smtClean="0"/>
              <a:t>35.893</a:t>
            </a:r>
            <a:endParaRPr lang="en-US" sz="1200" dirty="0"/>
          </a:p>
        </p:txBody>
      </p:sp>
      <p:sp>
        <p:nvSpPr>
          <p:cNvPr id="6" name="TextBox 5"/>
          <p:cNvSpPr txBox="1"/>
          <p:nvPr/>
        </p:nvSpPr>
        <p:spPr>
          <a:xfrm>
            <a:off x="7924800" y="3581400"/>
            <a:ext cx="762000" cy="276999"/>
          </a:xfrm>
          <a:prstGeom prst="rect">
            <a:avLst/>
          </a:prstGeom>
          <a:noFill/>
        </p:spPr>
        <p:txBody>
          <a:bodyPr wrap="square" rtlCol="0">
            <a:spAutoFit/>
          </a:bodyPr>
          <a:lstStyle/>
          <a:p>
            <a:r>
              <a:rPr lang="en-US" sz="1200" dirty="0" smtClean="0"/>
              <a:t>25.998</a:t>
            </a:r>
            <a:endParaRPr lang="en-US" sz="1200" dirty="0"/>
          </a:p>
        </p:txBody>
      </p:sp>
      <p:sp>
        <p:nvSpPr>
          <p:cNvPr id="7" name="Right Brace 6"/>
          <p:cNvSpPr/>
          <p:nvPr/>
        </p:nvSpPr>
        <p:spPr>
          <a:xfrm>
            <a:off x="8001000" y="2895600"/>
            <a:ext cx="152400" cy="6096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p:cNvSpPr txBox="1"/>
          <p:nvPr/>
        </p:nvSpPr>
        <p:spPr>
          <a:xfrm>
            <a:off x="8229600" y="2971800"/>
            <a:ext cx="762000" cy="523220"/>
          </a:xfrm>
          <a:prstGeom prst="rect">
            <a:avLst/>
          </a:prstGeom>
          <a:noFill/>
        </p:spPr>
        <p:txBody>
          <a:bodyPr wrap="square" rtlCol="0">
            <a:spAutoFit/>
          </a:bodyPr>
          <a:lstStyle/>
          <a:p>
            <a:r>
              <a:rPr lang="en-US" sz="1400" b="1" dirty="0" smtClean="0"/>
              <a:t>9.894</a:t>
            </a:r>
          </a:p>
          <a:p>
            <a:r>
              <a:rPr lang="en-US" sz="1400" b="1" dirty="0" smtClean="0"/>
              <a:t>27.6 %</a:t>
            </a:r>
            <a:endParaRPr lang="en-US" sz="1400" b="1" dirty="0"/>
          </a:p>
        </p:txBody>
      </p:sp>
      <p:sp>
        <p:nvSpPr>
          <p:cNvPr id="9" name="Slide Number Placeholder 8"/>
          <p:cNvSpPr>
            <a:spLocks noGrp="1"/>
          </p:cNvSpPr>
          <p:nvPr>
            <p:ph type="sldNum" sz="quarter" idx="12"/>
          </p:nvPr>
        </p:nvSpPr>
        <p:spPr/>
        <p:txBody>
          <a:bodyPr/>
          <a:lstStyle/>
          <a:p>
            <a:fld id="{0EEBB96F-7F8A-4ACB-BABF-65C5ABC091FB}"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Final CPP:  Forget What You Know</a:t>
            </a:r>
            <a:endParaRPr lang="en-US" dirty="0"/>
          </a:p>
        </p:txBody>
      </p:sp>
      <p:sp>
        <p:nvSpPr>
          <p:cNvPr id="3" name="Content Placeholder 2"/>
          <p:cNvSpPr>
            <a:spLocks noGrp="1"/>
          </p:cNvSpPr>
          <p:nvPr>
            <p:ph idx="1"/>
          </p:nvPr>
        </p:nvSpPr>
        <p:spPr>
          <a:xfrm>
            <a:off x="457200" y="1600200"/>
            <a:ext cx="8229600" cy="4888064"/>
          </a:xfrm>
        </p:spPr>
        <p:txBody>
          <a:bodyPr>
            <a:normAutofit fontScale="70000" lnSpcReduction="20000"/>
          </a:bodyPr>
          <a:lstStyle/>
          <a:p>
            <a:pPr>
              <a:spcAft>
                <a:spcPts val="600"/>
              </a:spcAft>
              <a:buFont typeface="Wingdings" panose="05000000000000000000" pitchFamily="2" charset="2"/>
              <a:buChar char="§"/>
            </a:pPr>
            <a:r>
              <a:rPr lang="en-US" dirty="0" smtClean="0"/>
              <a:t>Focus is clearly on </a:t>
            </a:r>
            <a:r>
              <a:rPr lang="en-US" b="1" dirty="0" smtClean="0"/>
              <a:t>UNITS</a:t>
            </a:r>
            <a:r>
              <a:rPr lang="en-US" dirty="0" smtClean="0"/>
              <a:t> not states</a:t>
            </a:r>
          </a:p>
          <a:p>
            <a:pPr>
              <a:spcAft>
                <a:spcPts val="600"/>
              </a:spcAft>
              <a:buFont typeface="Wingdings" panose="05000000000000000000" pitchFamily="2" charset="2"/>
              <a:buChar char="§"/>
            </a:pPr>
            <a:r>
              <a:rPr lang="en-US" dirty="0" smtClean="0"/>
              <a:t>Approach to BSER is different</a:t>
            </a:r>
          </a:p>
          <a:p>
            <a:pPr lvl="1">
              <a:spcAft>
                <a:spcPts val="600"/>
              </a:spcAft>
            </a:pPr>
            <a:r>
              <a:rPr lang="en-US" dirty="0" smtClean="0"/>
              <a:t>Quantify reductions that can be achieved by units (instead of states)</a:t>
            </a:r>
          </a:p>
          <a:p>
            <a:pPr lvl="1">
              <a:spcAft>
                <a:spcPts val="600"/>
              </a:spcAft>
            </a:pPr>
            <a:r>
              <a:rPr lang="en-US" dirty="0" smtClean="0"/>
              <a:t>Shifts in generation due to interconnected nature of power system make up bulk of reductions (regional approach)</a:t>
            </a:r>
          </a:p>
          <a:p>
            <a:pPr lvl="1">
              <a:spcAft>
                <a:spcPts val="600"/>
              </a:spcAft>
            </a:pPr>
            <a:r>
              <a:rPr lang="en-US" dirty="0" smtClean="0"/>
              <a:t>Ability to trade emission reduction credits (ERC) or allowances underpins entire approach</a:t>
            </a:r>
          </a:p>
          <a:p>
            <a:pPr lvl="1">
              <a:spcAft>
                <a:spcPts val="600"/>
              </a:spcAft>
            </a:pPr>
            <a:r>
              <a:rPr lang="en-US" dirty="0" smtClean="0"/>
              <a:t>EPA assumes that a national trading system will emerge (see proposed federal plan)</a:t>
            </a:r>
          </a:p>
          <a:p>
            <a:pPr>
              <a:spcAft>
                <a:spcPts val="600"/>
              </a:spcAft>
              <a:buFont typeface="Wingdings" panose="05000000000000000000" pitchFamily="2" charset="2"/>
              <a:buChar char="§"/>
            </a:pPr>
            <a:r>
              <a:rPr lang="en-US" dirty="0" smtClean="0"/>
              <a:t>States’ main job:  select plan type, apply emission rates/limits to units and determine mechanism to allow trading</a:t>
            </a:r>
          </a:p>
          <a:p>
            <a:pPr lvl="1">
              <a:spcAft>
                <a:spcPts val="600"/>
              </a:spcAft>
            </a:pPr>
            <a:r>
              <a:rPr lang="en-US" dirty="0" smtClean="0"/>
              <a:t>Affected Units must achieve SIP targets (emission reductions or trade ERCs/emission allowances)</a:t>
            </a:r>
          </a:p>
          <a:p>
            <a:pPr lvl="1">
              <a:spcAft>
                <a:spcPts val="600"/>
              </a:spcAft>
            </a:pPr>
            <a:r>
              <a:rPr lang="en-US" dirty="0" smtClean="0"/>
              <a:t>Affected Units are subject to enforcement</a:t>
            </a:r>
          </a:p>
          <a:p>
            <a:pPr lvl="2"/>
            <a:endParaRPr lang="en-US" dirty="0"/>
          </a:p>
        </p:txBody>
      </p:sp>
      <p:sp>
        <p:nvSpPr>
          <p:cNvPr id="4" name="Slide Number Placeholder 3"/>
          <p:cNvSpPr>
            <a:spLocks noGrp="1"/>
          </p:cNvSpPr>
          <p:nvPr>
            <p:ph type="sldNum" sz="quarter" idx="12"/>
          </p:nvPr>
        </p:nvSpPr>
        <p:spPr/>
        <p:txBody>
          <a:bodyPr/>
          <a:lstStyle/>
          <a:p>
            <a:fld id="{0EEBB96F-7F8A-4ACB-BABF-65C5ABC091FB}" type="slidenum">
              <a:rPr lang="en-US" smtClean="0"/>
              <a:pPr/>
              <a:t>9</a:t>
            </a:fld>
            <a:endParaRPr lang="en-US" dirty="0"/>
          </a:p>
        </p:txBody>
      </p:sp>
    </p:spTree>
    <p:extLst>
      <p:ext uri="{BB962C8B-B14F-4D97-AF65-F5344CB8AC3E}">
        <p14:creationId xmlns:p14="http://schemas.microsoft.com/office/powerpoint/2010/main" xmlns="" val="316607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TotalTime>
  <Words>1180</Words>
  <Application>Microsoft Office PowerPoint</Application>
  <PresentationFormat>On-screen Show (4:3)</PresentationFormat>
  <Paragraphs>208</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Clean Power Plan </vt:lpstr>
      <vt:lpstr>A lot has changed!</vt:lpstr>
      <vt:lpstr>The Proposed Clean Power Plan</vt:lpstr>
      <vt:lpstr>SC Model of Proposed Rule  (2.0% Growth)</vt:lpstr>
      <vt:lpstr>SC Model of Proposed Rule  (1.0% Growth)</vt:lpstr>
      <vt:lpstr>The Final Clean Power Plan</vt:lpstr>
      <vt:lpstr>Final Rule – SC Rate </vt:lpstr>
      <vt:lpstr>Final Rule – SC Mass </vt:lpstr>
      <vt:lpstr>The Final CPP:  Forget What You Know</vt:lpstr>
      <vt:lpstr>The Clean Power Plan is not your typical rule</vt:lpstr>
      <vt:lpstr>Utility-Produced CO2 in South Carolina  - 2012</vt:lpstr>
      <vt:lpstr>Plant Capacity Affected Units in 2022 (MW)</vt:lpstr>
      <vt:lpstr>State Plan Types</vt:lpstr>
      <vt:lpstr>Mass Options</vt:lpstr>
      <vt:lpstr>Rate Options</vt:lpstr>
      <vt:lpstr>Where do we go from here?</vt:lpstr>
      <vt:lpstr>What are Model Workgroup Objectives?</vt:lpstr>
      <vt:lpstr>What are Our Objectives?</vt:lpstr>
      <vt:lpstr>What did EPA Use? (From Website) </vt:lpstr>
      <vt:lpstr>South Carolina CPP Strategy*</vt:lpstr>
      <vt:lpstr>Slide 21</vt:lpstr>
      <vt:lpstr>Data Collection</vt:lpstr>
      <vt:lpstr>Data Impediments</vt:lpstr>
      <vt:lpstr>FERC Compliance</vt:lpstr>
      <vt:lpstr>FERC Compliance</vt:lpstr>
      <vt:lpstr>Components of CEII Definition</vt:lpstr>
      <vt:lpstr>Path Forward</vt:lpstr>
      <vt:lpstr>Existing Sources</vt:lpstr>
      <vt:lpstr>New Sources</vt:lpstr>
      <vt:lpstr>EE and DSM</vt:lpstr>
      <vt:lpstr>Slide 31</vt:lpstr>
      <vt:lpstr>Slide 32</vt:lpstr>
      <vt:lpstr> </vt:lpstr>
    </vt:vector>
  </TitlesOfParts>
  <Company>SCANA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te10589</dc:creator>
  <cp:lastModifiedBy>monroemc</cp:lastModifiedBy>
  <cp:revision>82</cp:revision>
  <dcterms:created xsi:type="dcterms:W3CDTF">2015-09-29T10:58:14Z</dcterms:created>
  <dcterms:modified xsi:type="dcterms:W3CDTF">2015-10-20T11:57:32Z</dcterms:modified>
</cp:coreProperties>
</file>