
<file path=[Content_Types].xml><?xml version="1.0" encoding="utf-8"?>
<Types xmlns="http://schemas.openxmlformats.org/package/2006/content-types">
  <Override PartName="/customXml/itemProps2.xml" ContentType="application/vnd.openxmlformats-officedocument.customXmlProperties+xml"/>
  <Override PartName="/customXml/itemProps3.xml" ContentType="application/vnd.openxmlformats-officedocument.customXmlProperties+xml"/>
  <Override PartName="/ppt/slides/slide5.xml" ContentType="application/vnd.openxmlformats-officedocument.presentationml.slide+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docProps/custom.xml" ContentType="application/vnd.openxmlformats-officedocument.custom-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0"/>
  </p:notesMasterIdLst>
  <p:handoutMasterIdLst>
    <p:handoutMasterId r:id="rId11"/>
  </p:handoutMasterIdLst>
  <p:sldIdLst>
    <p:sldId id="429" r:id="rId5"/>
    <p:sldId id="430" r:id="rId6"/>
    <p:sldId id="432" r:id="rId7"/>
    <p:sldId id="431" r:id="rId8"/>
    <p:sldId id="433" r:id="rId9"/>
  </p:sldIdLst>
  <p:sldSz cx="9144000" cy="6858000" type="screen4x3"/>
  <p:notesSz cx="7010400" cy="92233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905">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HARRIFORD, LAVITA" initials="HL"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3AE69"/>
  </p:clrMru>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225" autoAdjust="0"/>
    <p:restoredTop sz="85897" autoAdjust="0"/>
  </p:normalViewPr>
  <p:slideViewPr>
    <p:cSldViewPr snapToGrid="0" snapToObjects="1">
      <p:cViewPr varScale="1">
        <p:scale>
          <a:sx n="93" d="100"/>
          <a:sy n="93" d="100"/>
        </p:scale>
        <p:origin x="-900" y="-90"/>
      </p:cViewPr>
      <p:guideLst>
        <p:guide orient="horz" pos="2160"/>
        <p:guide pos="2880"/>
      </p:guideLst>
    </p:cSldViewPr>
  </p:slideViewPr>
  <p:outlineViewPr>
    <p:cViewPr>
      <p:scale>
        <a:sx n="33" d="100"/>
        <a:sy n="33" d="100"/>
      </p:scale>
      <p:origin x="0" y="6036"/>
    </p:cViewPr>
  </p:outlineViewPr>
  <p:notesTextViewPr>
    <p:cViewPr>
      <p:scale>
        <a:sx n="100" d="100"/>
        <a:sy n="100" d="100"/>
      </p:scale>
      <p:origin x="0" y="0"/>
    </p:cViewPr>
  </p:notesTextViewPr>
  <p:sorterViewPr>
    <p:cViewPr>
      <p:scale>
        <a:sx n="100" d="100"/>
        <a:sy n="100" d="100"/>
      </p:scale>
      <p:origin x="0" y="0"/>
    </p:cViewPr>
  </p:sorterViewPr>
  <p:notesViewPr>
    <p:cSldViewPr snapToGrid="0" snapToObjects="1">
      <p:cViewPr varScale="1">
        <p:scale>
          <a:sx n="144" d="100"/>
          <a:sy n="144" d="100"/>
        </p:scale>
        <p:origin x="-5688" y="-120"/>
      </p:cViewPr>
      <p:guideLst>
        <p:guide orient="horz" pos="2905"/>
        <p:guide pos="2208"/>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1169"/>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1169"/>
          </a:xfrm>
          <a:prstGeom prst="rect">
            <a:avLst/>
          </a:prstGeom>
        </p:spPr>
        <p:txBody>
          <a:bodyPr vert="horz" lIns="91440" tIns="45720" rIns="91440" bIns="45720" rtlCol="0"/>
          <a:lstStyle>
            <a:lvl1pPr algn="r">
              <a:defRPr sz="1200"/>
            </a:lvl1pPr>
          </a:lstStyle>
          <a:p>
            <a:fld id="{D510D925-D661-49F6-9FC8-78CF9E5FC029}" type="datetimeFigureOut">
              <a:rPr lang="en-US" smtClean="0"/>
              <a:pPr/>
              <a:t>2/25/2015</a:t>
            </a:fld>
            <a:endParaRPr lang="en-US" dirty="0"/>
          </a:p>
        </p:txBody>
      </p:sp>
      <p:sp>
        <p:nvSpPr>
          <p:cNvPr id="4" name="Footer Placeholder 3"/>
          <p:cNvSpPr>
            <a:spLocks noGrp="1"/>
          </p:cNvSpPr>
          <p:nvPr>
            <p:ph type="ftr" sz="quarter" idx="2"/>
          </p:nvPr>
        </p:nvSpPr>
        <p:spPr>
          <a:xfrm>
            <a:off x="0" y="8760606"/>
            <a:ext cx="3037840" cy="461169"/>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760606"/>
            <a:ext cx="3037840" cy="461169"/>
          </a:xfrm>
          <a:prstGeom prst="rect">
            <a:avLst/>
          </a:prstGeom>
        </p:spPr>
        <p:txBody>
          <a:bodyPr vert="horz" lIns="91440" tIns="45720" rIns="91440" bIns="45720" rtlCol="0" anchor="b"/>
          <a:lstStyle>
            <a:lvl1pPr algn="r">
              <a:defRPr sz="1200"/>
            </a:lvl1pPr>
          </a:lstStyle>
          <a:p>
            <a:fld id="{5D43F181-2C26-49F8-903C-9BEC6D6770E5}" type="slidenum">
              <a:rPr lang="en-US" smtClean="0"/>
              <a:pPr/>
              <a:t>‹#›</a:t>
            </a:fld>
            <a:endParaRPr lang="en-US" dirty="0"/>
          </a:p>
        </p:txBody>
      </p:sp>
    </p:spTree>
    <p:extLst>
      <p:ext uri="{BB962C8B-B14F-4D97-AF65-F5344CB8AC3E}">
        <p14:creationId xmlns:p14="http://schemas.microsoft.com/office/powerpoint/2010/main" xmlns="" val="2105014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1169"/>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938" y="0"/>
            <a:ext cx="3037840" cy="461169"/>
          </a:xfrm>
          <a:prstGeom prst="rect">
            <a:avLst/>
          </a:prstGeom>
        </p:spPr>
        <p:txBody>
          <a:bodyPr vert="horz" lIns="91440" tIns="45720" rIns="91440" bIns="45720" rtlCol="0"/>
          <a:lstStyle>
            <a:lvl1pPr algn="r">
              <a:defRPr sz="1200"/>
            </a:lvl1pPr>
          </a:lstStyle>
          <a:p>
            <a:fld id="{ABF00044-2A5A-4743-A34C-20BDAA1973AB}" type="datetimeFigureOut">
              <a:rPr lang="en-US" smtClean="0"/>
              <a:pPr/>
              <a:t>2/25/2015</a:t>
            </a:fld>
            <a:endParaRPr lang="en-US" dirty="0"/>
          </a:p>
        </p:txBody>
      </p:sp>
      <p:sp>
        <p:nvSpPr>
          <p:cNvPr id="4" name="Slide Image Placeholder 3"/>
          <p:cNvSpPr>
            <a:spLocks noGrp="1" noRot="1" noChangeAspect="1"/>
          </p:cNvSpPr>
          <p:nvPr>
            <p:ph type="sldImg" idx="2"/>
          </p:nvPr>
        </p:nvSpPr>
        <p:spPr>
          <a:xfrm>
            <a:off x="1200150" y="692150"/>
            <a:ext cx="4610100" cy="3457575"/>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040" y="4381103"/>
            <a:ext cx="5608320" cy="4150519"/>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60606"/>
            <a:ext cx="3037840" cy="461169"/>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760606"/>
            <a:ext cx="3037840" cy="461169"/>
          </a:xfrm>
          <a:prstGeom prst="rect">
            <a:avLst/>
          </a:prstGeom>
        </p:spPr>
        <p:txBody>
          <a:bodyPr vert="horz" lIns="91440" tIns="45720" rIns="91440" bIns="45720" rtlCol="0" anchor="b"/>
          <a:lstStyle>
            <a:lvl1pPr algn="r">
              <a:defRPr sz="1200"/>
            </a:lvl1pPr>
          </a:lstStyle>
          <a:p>
            <a:fld id="{E63D7EBB-117E-5549-B90A-38F677ABA195}" type="slidenum">
              <a:rPr lang="en-US" smtClean="0"/>
              <a:pPr/>
              <a:t>‹#›</a:t>
            </a:fld>
            <a:endParaRPr lang="en-US" dirty="0"/>
          </a:p>
        </p:txBody>
      </p:sp>
    </p:spTree>
    <p:extLst>
      <p:ext uri="{BB962C8B-B14F-4D97-AF65-F5344CB8AC3E}">
        <p14:creationId xmlns:p14="http://schemas.microsoft.com/office/powerpoint/2010/main" xmlns="" val="4073159827"/>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2 residential</a:t>
            </a:r>
            <a:r>
              <a:rPr lang="en-US" baseline="0" dirty="0" smtClean="0"/>
              <a:t> </a:t>
            </a:r>
            <a:r>
              <a:rPr lang="en-US" dirty="0" smtClean="0"/>
              <a:t>program</a:t>
            </a:r>
            <a:r>
              <a:rPr lang="en-US" baseline="0" dirty="0" smtClean="0"/>
              <a:t>s not listed since they are no longer offered …. listed on next slide. </a:t>
            </a:r>
            <a:endParaRPr lang="en-US" dirty="0"/>
          </a:p>
        </p:txBody>
      </p:sp>
      <p:sp>
        <p:nvSpPr>
          <p:cNvPr id="4" name="Slide Number Placeholder 3"/>
          <p:cNvSpPr>
            <a:spLocks noGrp="1"/>
          </p:cNvSpPr>
          <p:nvPr>
            <p:ph type="sldNum" sz="quarter" idx="10"/>
          </p:nvPr>
        </p:nvSpPr>
        <p:spPr/>
        <p:txBody>
          <a:bodyPr/>
          <a:lstStyle/>
          <a:p>
            <a:fld id="{E63D7EBB-117E-5549-B90A-38F677ABA195}" type="slidenum">
              <a:rPr lang="en-US" smtClean="0"/>
              <a:pPr/>
              <a:t>1</a:t>
            </a:fld>
            <a:endParaRPr lang="en-US" dirty="0"/>
          </a:p>
        </p:txBody>
      </p:sp>
    </p:spTree>
    <p:extLst>
      <p:ext uri="{BB962C8B-B14F-4D97-AF65-F5344CB8AC3E}">
        <p14:creationId xmlns:p14="http://schemas.microsoft.com/office/powerpoint/2010/main" xmlns="" val="456571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Residential, cumulative</a:t>
            </a:r>
            <a:r>
              <a:rPr lang="en-US" baseline="0" dirty="0" smtClean="0"/>
              <a:t> savings for Program years 1- 3,  PY4 savings undergoing evaluation, measurement and verification (EM&amp;V) by 3rd party evaluator, Opinion Dynamics</a:t>
            </a:r>
          </a:p>
          <a:p>
            <a:r>
              <a:rPr lang="en-US" baseline="0" dirty="0" smtClean="0"/>
              <a:t>Currently, this is Program Year 5, all programs operating since 2010</a:t>
            </a:r>
            <a:endParaRPr lang="en-US" dirty="0"/>
          </a:p>
        </p:txBody>
      </p:sp>
      <p:sp>
        <p:nvSpPr>
          <p:cNvPr id="4" name="Slide Number Placeholder 3"/>
          <p:cNvSpPr>
            <a:spLocks noGrp="1"/>
          </p:cNvSpPr>
          <p:nvPr>
            <p:ph type="sldNum" sz="quarter" idx="10"/>
          </p:nvPr>
        </p:nvSpPr>
        <p:spPr/>
        <p:txBody>
          <a:bodyPr/>
          <a:lstStyle/>
          <a:p>
            <a:fld id="{E63D7EBB-117E-5549-B90A-38F677ABA195}" type="slidenum">
              <a:rPr lang="en-US" smtClean="0"/>
              <a:pPr/>
              <a:t>2</a:t>
            </a:fld>
            <a:endParaRPr lang="en-US" dirty="0"/>
          </a:p>
        </p:txBody>
      </p:sp>
    </p:spTree>
    <p:extLst>
      <p:ext uri="{BB962C8B-B14F-4D97-AF65-F5344CB8AC3E}">
        <p14:creationId xmlns:p14="http://schemas.microsoft.com/office/powerpoint/2010/main" xmlns="" val="14996701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63D7EBB-117E-5549-B90A-38F677ABA195}" type="slidenum">
              <a:rPr lang="en-US" smtClean="0"/>
              <a:pPr/>
              <a:t>3</a:t>
            </a:fld>
            <a:endParaRPr lang="en-US" dirty="0"/>
          </a:p>
        </p:txBody>
      </p:sp>
    </p:spTree>
    <p:extLst>
      <p:ext uri="{BB962C8B-B14F-4D97-AF65-F5344CB8AC3E}">
        <p14:creationId xmlns:p14="http://schemas.microsoft.com/office/powerpoint/2010/main" xmlns="" val="17359271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63D7EBB-117E-5549-B90A-38F677ABA195}" type="slidenum">
              <a:rPr lang="en-US" smtClean="0"/>
              <a:pPr/>
              <a:t>4</a:t>
            </a:fld>
            <a:endParaRPr lang="en-US" dirty="0"/>
          </a:p>
        </p:txBody>
      </p:sp>
    </p:spTree>
    <p:extLst>
      <p:ext uri="{BB962C8B-B14F-4D97-AF65-F5344CB8AC3E}">
        <p14:creationId xmlns:p14="http://schemas.microsoft.com/office/powerpoint/2010/main" xmlns="" val="240866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63D7EBB-117E-5549-B90A-38F677ABA195}" type="slidenum">
              <a:rPr lang="en-US" smtClean="0"/>
              <a:pPr/>
              <a:t>5</a:t>
            </a:fld>
            <a:endParaRPr lang="en-US" dirty="0"/>
          </a:p>
        </p:txBody>
      </p:sp>
    </p:spTree>
    <p:extLst>
      <p:ext uri="{BB962C8B-B14F-4D97-AF65-F5344CB8AC3E}">
        <p14:creationId xmlns:p14="http://schemas.microsoft.com/office/powerpoint/2010/main" xmlns="" val="15562967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15019525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picTx">
  <p:cSld name="Picture with Caption">
    <p:spTree>
      <p:nvGrpSpPr>
        <p:cNvPr id="1" name=""/>
        <p:cNvGrpSpPr/>
        <p:nvPr/>
      </p:nvGrpSpPr>
      <p:grpSpPr>
        <a:xfrm>
          <a:off x="0" y="0"/>
          <a:ext cx="0" cy="0"/>
          <a:chOff x="0" y="0"/>
          <a:chExt cx="0" cy="0"/>
        </a:xfrm>
      </p:grpSpPr>
      <p:pic>
        <p:nvPicPr>
          <p:cNvPr id="5" name="Picture 9" descr="logo_sceg.png"/>
          <p:cNvPicPr>
            <a:picLocks noChangeAspect="1"/>
          </p:cNvPicPr>
          <p:nvPr userDrawn="1"/>
        </p:nvPicPr>
        <p:blipFill>
          <a:blip r:embed="rId2" cstate="screen"/>
          <a:srcRect/>
          <a:stretch>
            <a:fillRect/>
          </a:stretch>
        </p:blipFill>
        <p:spPr bwMode="auto">
          <a:xfrm>
            <a:off x="457200" y="6248402"/>
            <a:ext cx="1690688" cy="555625"/>
          </a:xfrm>
          <a:prstGeom prst="rect">
            <a:avLst/>
          </a:prstGeom>
          <a:noFill/>
          <a:ln w="9525">
            <a:noFill/>
            <a:miter lim="800000"/>
            <a:headEnd/>
            <a:tailEnd/>
          </a:ln>
        </p:spPr>
      </p:pic>
      <p:cxnSp>
        <p:nvCxnSpPr>
          <p:cNvPr id="6" name="Straight Connector 5"/>
          <p:cNvCxnSpPr/>
          <p:nvPr userDrawn="1"/>
        </p:nvCxnSpPr>
        <p:spPr>
          <a:xfrm>
            <a:off x="0" y="1219200"/>
            <a:ext cx="7086600" cy="0"/>
          </a:xfrm>
          <a:prstGeom prst="line">
            <a:avLst/>
          </a:prstGeom>
          <a:ln w="22225" cmpd="sng">
            <a:solidFill>
              <a:srgbClr val="00B0F0"/>
            </a:solidFill>
            <a:prstDash val="solid"/>
          </a:ln>
        </p:spPr>
        <p:style>
          <a:lnRef idx="1">
            <a:schemeClr val="accent1"/>
          </a:lnRef>
          <a:fillRef idx="0">
            <a:schemeClr val="accent1"/>
          </a:fillRef>
          <a:effectRef idx="0">
            <a:schemeClr val="accent1"/>
          </a:effectRef>
          <a:fontRef idx="minor">
            <a:schemeClr val="tx1"/>
          </a:fontRef>
        </p:style>
      </p:cxnSp>
      <p:pic>
        <p:nvPicPr>
          <p:cNvPr id="7" name="Picture 11" descr="energywise-blog-header.jpg"/>
          <p:cNvPicPr>
            <a:picLocks noChangeAspect="1"/>
          </p:cNvPicPr>
          <p:nvPr userDrawn="1"/>
        </p:nvPicPr>
        <p:blipFill>
          <a:blip r:embed="rId3" cstate="screen"/>
          <a:srcRect/>
          <a:stretch>
            <a:fillRect/>
          </a:stretch>
        </p:blipFill>
        <p:spPr bwMode="auto">
          <a:xfrm>
            <a:off x="7162801" y="914400"/>
            <a:ext cx="1489075" cy="533400"/>
          </a:xfrm>
          <a:prstGeom prst="rect">
            <a:avLst/>
          </a:prstGeom>
          <a:noFill/>
          <a:ln w="9525">
            <a:noFill/>
            <a:miter lim="800000"/>
            <a:headEnd/>
            <a:tailEnd/>
          </a:ln>
        </p:spPr>
      </p:pic>
      <p:cxnSp>
        <p:nvCxnSpPr>
          <p:cNvPr id="8" name="Straight Connector 7"/>
          <p:cNvCxnSpPr/>
          <p:nvPr userDrawn="1"/>
        </p:nvCxnSpPr>
        <p:spPr>
          <a:xfrm>
            <a:off x="8686800" y="1219200"/>
            <a:ext cx="457200" cy="0"/>
          </a:xfrm>
          <a:prstGeom prst="line">
            <a:avLst/>
          </a:prstGeom>
          <a:ln w="22225" cmpd="sng">
            <a:solidFill>
              <a:srgbClr val="00B0F0"/>
            </a:solidFill>
            <a:prstDash val="solid"/>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792288" y="4800601"/>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9"/>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A6DD996B-4AF7-4B04-803F-BF87652EEC99}" type="datetimeFigureOut">
              <a:rPr lang="en-US" smtClean="0"/>
              <a:pPr/>
              <a:t>2/25/2015</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A4D55FC7-98A8-4D4D-AD4B-740948EBABE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4122340500"/>
      </p:ext>
    </p:extLst>
  </p:cSld>
  <p:clrMap bg1="lt1" tx1="dk1" bg2="lt2" tx2="dk2" accent1="accent1" accent2="accent2" accent3="accent3" accent4="accent4" accent5="accent5" accent6="accent6" hlink="hlink" folHlink="folHlink"/>
  <p:sldLayoutIdLst>
    <p:sldLayoutId id="2147483649" r:id="rId1"/>
    <p:sldLayoutId id="2147483654" r:id="rId2"/>
    <p:sldLayoutId id="2147483655" r:id="rId3"/>
  </p:sldLayoutIdLst>
  <p:hf sldNum="0"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177178" y="485775"/>
            <a:ext cx="6065478" cy="863472"/>
          </a:xfrm>
          <a:prstGeom prst="rect">
            <a:avLst/>
          </a:prstGeom>
        </p:spPr>
        <p:txBody>
          <a:bodyPr/>
          <a:lstStyle/>
          <a:p>
            <a:pPr algn="l"/>
            <a:r>
              <a:rPr lang="en-US" sz="2800" b="1" cap="small" dirty="0" smtClean="0">
                <a:latin typeface="HelveticaNeue BoldCond"/>
                <a:cs typeface="HelveticaNeue BoldCond"/>
              </a:rPr>
              <a:t>Residential Programs</a:t>
            </a:r>
            <a:endParaRPr lang="en-US" sz="2800" b="1" cap="small" dirty="0">
              <a:latin typeface="HelveticaNeue BoldCond"/>
              <a:cs typeface="HelveticaNeue BoldCond"/>
            </a:endParaRPr>
          </a:p>
        </p:txBody>
      </p:sp>
      <p:graphicFrame>
        <p:nvGraphicFramePr>
          <p:cNvPr id="8" name="Table 7"/>
          <p:cNvGraphicFramePr>
            <a:graphicFrameLocks noGrp="1"/>
          </p:cNvGraphicFramePr>
          <p:nvPr>
            <p:extLst>
              <p:ext uri="{D42A27DB-BD31-4B8C-83A1-F6EECF244321}">
                <p14:modId xmlns:p14="http://schemas.microsoft.com/office/powerpoint/2010/main" xmlns="" val="3091363116"/>
              </p:ext>
            </p:extLst>
          </p:nvPr>
        </p:nvGraphicFramePr>
        <p:xfrm>
          <a:off x="438148" y="1752600"/>
          <a:ext cx="8210552" cy="3810531"/>
        </p:xfrm>
        <a:graphic>
          <a:graphicData uri="http://schemas.openxmlformats.org/drawingml/2006/table">
            <a:tbl>
              <a:tblPr firstRow="1" bandRow="1">
                <a:tableStyleId>{5C22544A-7EE6-4342-B048-85BDC9FD1C3A}</a:tableStyleId>
              </a:tblPr>
              <a:tblGrid>
                <a:gridCol w="2533652"/>
                <a:gridCol w="5676900"/>
              </a:tblGrid>
              <a:tr h="476250">
                <a:tc>
                  <a:txBody>
                    <a:bodyPr/>
                    <a:lstStyle/>
                    <a:p>
                      <a:endParaRPr lang="en-US" sz="1600" dirty="0" smtClean="0"/>
                    </a:p>
                    <a:p>
                      <a:r>
                        <a:rPr lang="en-US" sz="1600" dirty="0" smtClean="0"/>
                        <a:t>Programs</a:t>
                      </a:r>
                      <a:endParaRPr lang="en-US" sz="1600" dirty="0"/>
                    </a:p>
                  </a:txBody>
                  <a:tcPr anchor="ctr">
                    <a:solidFill>
                      <a:schemeClr val="tx1"/>
                    </a:solidFill>
                  </a:tcPr>
                </a:tc>
                <a:tc>
                  <a:txBody>
                    <a:bodyPr/>
                    <a:lstStyle/>
                    <a:p>
                      <a:pPr algn="ctr"/>
                      <a:r>
                        <a:rPr lang="en-US" sz="1600" dirty="0" smtClean="0"/>
                        <a:t>Program Description</a:t>
                      </a:r>
                      <a:endParaRPr lang="en-US" sz="1600" dirty="0"/>
                    </a:p>
                  </a:txBody>
                  <a:tcPr anchor="ctr">
                    <a:solidFill>
                      <a:schemeClr val="tx1"/>
                    </a:solidFill>
                  </a:tcPr>
                </a:tc>
              </a:tr>
              <a:tr h="401231">
                <a:tc>
                  <a:txBody>
                    <a:bodyPr/>
                    <a:lstStyle/>
                    <a:p>
                      <a:pPr marL="0" marR="0" lvl="0">
                        <a:spcBef>
                          <a:spcPts val="0"/>
                        </a:spcBef>
                        <a:spcAft>
                          <a:spcPts val="0"/>
                        </a:spcAft>
                        <a:buFontTx/>
                        <a:buNone/>
                      </a:pPr>
                      <a:r>
                        <a:rPr lang="en-US" sz="1200" dirty="0" smtClean="0">
                          <a:latin typeface="+mn-lt"/>
                          <a:ea typeface="Calibri"/>
                          <a:cs typeface="Times New Roman"/>
                        </a:rPr>
                        <a:t> Home Energy Check-up</a:t>
                      </a:r>
                      <a:endParaRPr lang="en-US" sz="1200" dirty="0">
                        <a:latin typeface="+mn-lt"/>
                        <a:ea typeface="Calibri"/>
                        <a:cs typeface="Times New Roman"/>
                      </a:endParaRPr>
                    </a:p>
                  </a:txBody>
                  <a:tcPr marL="68580" marR="68580" marT="0" marB="0" anchor="ctr"/>
                </a:tc>
                <a:tc>
                  <a:txBody>
                    <a:bodyPr/>
                    <a:lstStyle/>
                    <a:p>
                      <a:pPr algn="l" fontAlgn="t"/>
                      <a:r>
                        <a:rPr lang="en-US" sz="1000" b="0" i="0" u="none" strike="noStrike" dirty="0">
                          <a:solidFill>
                            <a:srgbClr val="000000"/>
                          </a:solidFill>
                          <a:effectLst/>
                          <a:latin typeface="+mj-lt"/>
                        </a:rPr>
                        <a:t>Free in-home visual energy assessment performed by SCE&amp;G staff with leave-behind energy efficiency kit consisting of CFL bulbs and water heater tank wrap and pipe insulation, as appropriate.</a:t>
                      </a:r>
                    </a:p>
                  </a:txBody>
                  <a:tcPr marL="9525" marR="9525" marT="9525" marB="0" anchor="ctr"/>
                </a:tc>
              </a:tr>
              <a:tr h="443465">
                <a:tc>
                  <a:txBody>
                    <a:bodyPr/>
                    <a:lstStyle/>
                    <a:p>
                      <a:pPr marL="0" marR="0" lvl="0">
                        <a:spcBef>
                          <a:spcPts val="0"/>
                        </a:spcBef>
                        <a:spcAft>
                          <a:spcPts val="0"/>
                        </a:spcAft>
                        <a:buFontTx/>
                        <a:buNone/>
                      </a:pPr>
                      <a:r>
                        <a:rPr lang="en-US" sz="1200" dirty="0" smtClean="0">
                          <a:latin typeface="+mn-lt"/>
                          <a:ea typeface="Calibri"/>
                          <a:cs typeface="Times New Roman"/>
                        </a:rPr>
                        <a:t> Heating &amp; Cooling</a:t>
                      </a:r>
                      <a:r>
                        <a:rPr lang="en-US" sz="1200" baseline="0" dirty="0" smtClean="0">
                          <a:latin typeface="+mn-lt"/>
                          <a:ea typeface="Calibri"/>
                          <a:cs typeface="Times New Roman"/>
                        </a:rPr>
                        <a:t> and Duct Work</a:t>
                      </a:r>
                      <a:endParaRPr lang="en-US" sz="1200" dirty="0">
                        <a:latin typeface="+mn-lt"/>
                        <a:ea typeface="Calibri"/>
                        <a:cs typeface="Times New Roman"/>
                      </a:endParaRPr>
                    </a:p>
                  </a:txBody>
                  <a:tcPr marL="68580" marR="68580" marT="0" marB="0" anchor="ctr"/>
                </a:tc>
                <a:tc>
                  <a:txBody>
                    <a:bodyPr/>
                    <a:lstStyle/>
                    <a:p>
                      <a:pPr algn="l" fontAlgn="t"/>
                      <a:r>
                        <a:rPr lang="en-US" sz="1000" b="0" i="0" u="none" strike="noStrike" dirty="0">
                          <a:solidFill>
                            <a:srgbClr val="000000"/>
                          </a:solidFill>
                          <a:effectLst/>
                          <a:latin typeface="+mj-lt"/>
                        </a:rPr>
                        <a:t>Incentives to residential customers for the purchase of high efficiency HVAC equipment and non-electric resistance storage water heaters (new construction or replacement installations). Additionally, one-time incentives to encourage customers to improve the efficiency of existing AC and heat pump systems through complete duct replacements, duct insulation and duct sealing.</a:t>
                      </a:r>
                    </a:p>
                  </a:txBody>
                  <a:tcPr marL="9525" marR="9525" marT="9525" marB="0" anchor="ctr"/>
                </a:tc>
              </a:tr>
              <a:tr h="432907">
                <a:tc>
                  <a:txBody>
                    <a:bodyPr/>
                    <a:lstStyle/>
                    <a:p>
                      <a:pPr lvl="0">
                        <a:buFontTx/>
                        <a:buNone/>
                      </a:pPr>
                      <a:r>
                        <a:rPr lang="en-US" sz="1200" dirty="0" smtClean="0"/>
                        <a:t> ENERGY STAR New Homes</a:t>
                      </a:r>
                      <a:endParaRPr lang="en-US" sz="1200" dirty="0"/>
                    </a:p>
                  </a:txBody>
                  <a:tcPr anchor="ctr"/>
                </a:tc>
                <a:tc>
                  <a:txBody>
                    <a:bodyPr/>
                    <a:lstStyle/>
                    <a:p>
                      <a:pPr algn="l" fontAlgn="t"/>
                      <a:r>
                        <a:rPr lang="en-US" sz="1000" b="0" i="0" u="none" strike="noStrike" dirty="0">
                          <a:solidFill>
                            <a:srgbClr val="000000"/>
                          </a:solidFill>
                          <a:effectLst/>
                          <a:latin typeface="+mj-lt"/>
                        </a:rPr>
                        <a:t>Incentives provided to builders for homes built to ENERGY STAR standards.</a:t>
                      </a:r>
                    </a:p>
                  </a:txBody>
                  <a:tcPr marL="9525" marR="9525" marT="9525" marB="0" anchor="ctr"/>
                </a:tc>
              </a:tr>
              <a:tr h="422349">
                <a:tc>
                  <a:txBody>
                    <a:bodyPr/>
                    <a:lstStyle/>
                    <a:p>
                      <a:pPr lvl="0">
                        <a:buFontTx/>
                        <a:buNone/>
                      </a:pPr>
                      <a:r>
                        <a:rPr lang="en-US" sz="1200" dirty="0" smtClean="0"/>
                        <a:t> Neighborhood</a:t>
                      </a:r>
                      <a:r>
                        <a:rPr lang="en-US" sz="1200" baseline="0" dirty="0" smtClean="0"/>
                        <a:t> Energy Efficiency</a:t>
                      </a:r>
                      <a:endParaRPr lang="en-US" sz="1200" dirty="0"/>
                    </a:p>
                  </a:txBody>
                  <a:tcPr anchor="ctr"/>
                </a:tc>
                <a:tc>
                  <a:txBody>
                    <a:bodyPr/>
                    <a:lstStyle/>
                    <a:p>
                      <a:pPr algn="l" fontAlgn="t"/>
                      <a:r>
                        <a:rPr lang="en-US" sz="1000" b="0" i="0" u="none" strike="noStrike" dirty="0">
                          <a:solidFill>
                            <a:srgbClr val="000000"/>
                          </a:solidFill>
                          <a:effectLst/>
                          <a:latin typeface="+mj-lt"/>
                        </a:rPr>
                        <a:t>Provides income qualified customers energy efficiency education, an in-home energy assessment and direct installation of low-cost energy saving measures while delivered in a neighborhood door-to-door sweep approach. </a:t>
                      </a:r>
                    </a:p>
                  </a:txBody>
                  <a:tcPr marL="9525" marR="9525" marT="9525" marB="0" anchor="ctr"/>
                </a:tc>
              </a:tr>
              <a:tr h="422349">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dirty="0" smtClean="0"/>
                        <a:t> Home Energy Report</a:t>
                      </a:r>
                    </a:p>
                  </a:txBody>
                  <a:tcPr anchor="ctr"/>
                </a:tc>
                <a:tc>
                  <a:txBody>
                    <a:bodyPr/>
                    <a:lstStyle/>
                    <a:p>
                      <a:pPr algn="l" fontAlgn="t"/>
                      <a:r>
                        <a:rPr lang="en-US" sz="1000" b="0" i="0" u="none" strike="noStrike" dirty="0">
                          <a:solidFill>
                            <a:srgbClr val="000000"/>
                          </a:solidFill>
                          <a:effectLst/>
                          <a:latin typeface="+mj-lt"/>
                        </a:rPr>
                        <a:t>Free monthly/bi-monthly reports comparing customer's energy usage to peer group and providing information to help identify, analyze, and act upon potential energy efficiency measures and behaviors.</a:t>
                      </a:r>
                    </a:p>
                  </a:txBody>
                  <a:tcPr marL="9525" marR="9525" marT="9525" marB="0" anchor="ctr"/>
                </a:tc>
              </a:tr>
              <a:tr h="422349">
                <a:tc>
                  <a:txBody>
                    <a:bodyPr/>
                    <a:lstStyle/>
                    <a:p>
                      <a:pPr lvl="0">
                        <a:buFontTx/>
                        <a:buNone/>
                      </a:pPr>
                      <a:r>
                        <a:rPr lang="en-US" sz="1200" dirty="0" smtClean="0"/>
                        <a:t> Appliance Recycling</a:t>
                      </a:r>
                      <a:r>
                        <a:rPr lang="en-US" sz="1200" baseline="0" dirty="0" smtClean="0"/>
                        <a:t> </a:t>
                      </a:r>
                      <a:endParaRPr lang="en-US" sz="1200" dirty="0"/>
                    </a:p>
                  </a:txBody>
                  <a:tcPr anchor="ctr"/>
                </a:tc>
                <a:tc>
                  <a:txBody>
                    <a:bodyPr/>
                    <a:lstStyle/>
                    <a:p>
                      <a:pPr algn="l" fontAlgn="t"/>
                      <a:r>
                        <a:rPr lang="en-US" sz="1000" b="0" i="0" u="none" strike="noStrike" dirty="0">
                          <a:solidFill>
                            <a:srgbClr val="000000"/>
                          </a:solidFill>
                          <a:effectLst/>
                          <a:latin typeface="+mj-lt"/>
                        </a:rPr>
                        <a:t>Incentives for allowing SCE&amp;G to collect and recycle less-efficient, but operable, secondary refrigerators, and/or standalone freezers, permanently removing the units from service.</a:t>
                      </a:r>
                    </a:p>
                  </a:txBody>
                  <a:tcPr marL="9525" marR="9525" marT="9525" marB="0" anchor="ctr"/>
                </a:tc>
              </a:tr>
              <a:tr h="422349">
                <a:tc>
                  <a:txBody>
                    <a:bodyPr/>
                    <a:lstStyle/>
                    <a:p>
                      <a:pPr marL="0" marR="0" lvl="0">
                        <a:spcBef>
                          <a:spcPts val="0"/>
                        </a:spcBef>
                        <a:spcAft>
                          <a:spcPts val="0"/>
                        </a:spcAft>
                        <a:buFontTx/>
                        <a:buNone/>
                      </a:pPr>
                      <a:r>
                        <a:rPr lang="en-US" sz="1200" dirty="0" smtClean="0">
                          <a:latin typeface="+mn-lt"/>
                          <a:ea typeface="Calibri"/>
                          <a:cs typeface="Times New Roman"/>
                        </a:rPr>
                        <a:t> ENERGY</a:t>
                      </a:r>
                      <a:r>
                        <a:rPr lang="en-US" sz="1200" baseline="0" dirty="0" smtClean="0">
                          <a:latin typeface="+mn-lt"/>
                          <a:ea typeface="Calibri"/>
                          <a:cs typeface="Times New Roman"/>
                        </a:rPr>
                        <a:t> STAR Lighting</a:t>
                      </a:r>
                      <a:endParaRPr lang="en-US" sz="1200" dirty="0">
                        <a:latin typeface="+mn-lt"/>
                        <a:ea typeface="Calibri"/>
                        <a:cs typeface="Times New Roman"/>
                      </a:endParaRPr>
                    </a:p>
                  </a:txBody>
                  <a:tcPr marL="68580" marR="68580" marT="0" marB="0" anchor="ctr"/>
                </a:tc>
                <a:tc>
                  <a:txBody>
                    <a:bodyPr/>
                    <a:lstStyle/>
                    <a:p>
                      <a:pPr algn="l" fontAlgn="t"/>
                      <a:r>
                        <a:rPr lang="en-US" sz="1000" b="0" i="0" u="none" strike="noStrike" dirty="0">
                          <a:solidFill>
                            <a:srgbClr val="000000"/>
                          </a:solidFill>
                          <a:effectLst/>
                          <a:latin typeface="+mj-lt"/>
                        </a:rPr>
                        <a:t>Incentives for the purchase of ENERGY STAR® qualified lighting and lighting products </a:t>
                      </a:r>
                    </a:p>
                  </a:txBody>
                  <a:tcPr marL="9525" marR="9525" marT="9525" marB="0" anchor="ctr"/>
                </a:tc>
              </a:tr>
            </a:tbl>
          </a:graphicData>
        </a:graphic>
      </p:graphicFrame>
    </p:spTree>
    <p:extLst>
      <p:ext uri="{BB962C8B-B14F-4D97-AF65-F5344CB8AC3E}">
        <p14:creationId xmlns:p14="http://schemas.microsoft.com/office/powerpoint/2010/main" xmlns="" val="8934777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177178" y="485775"/>
            <a:ext cx="6065478" cy="863472"/>
          </a:xfrm>
          <a:prstGeom prst="rect">
            <a:avLst/>
          </a:prstGeom>
        </p:spPr>
        <p:txBody>
          <a:bodyPr/>
          <a:lstStyle/>
          <a:p>
            <a:pPr algn="l"/>
            <a:r>
              <a:rPr lang="en-US" sz="2800" b="1" cap="small" dirty="0" smtClean="0">
                <a:latin typeface="HelveticaNeue BoldCond"/>
                <a:cs typeface="HelveticaNeue BoldCond"/>
              </a:rPr>
              <a:t>Residential Programs</a:t>
            </a:r>
            <a:endParaRPr lang="en-US" sz="2800" b="1" cap="small" dirty="0">
              <a:latin typeface="HelveticaNeue BoldCond"/>
              <a:cs typeface="HelveticaNeue BoldCond"/>
            </a:endParaRPr>
          </a:p>
        </p:txBody>
      </p:sp>
      <p:graphicFrame>
        <p:nvGraphicFramePr>
          <p:cNvPr id="8" name="Table 7"/>
          <p:cNvGraphicFramePr>
            <a:graphicFrameLocks noGrp="1"/>
          </p:cNvGraphicFramePr>
          <p:nvPr>
            <p:extLst>
              <p:ext uri="{D42A27DB-BD31-4B8C-83A1-F6EECF244321}">
                <p14:modId xmlns:p14="http://schemas.microsoft.com/office/powerpoint/2010/main" xmlns="" val="3171936875"/>
              </p:ext>
            </p:extLst>
          </p:nvPr>
        </p:nvGraphicFramePr>
        <p:xfrm>
          <a:off x="1428748" y="1609725"/>
          <a:ext cx="5731900" cy="3906334"/>
        </p:xfrm>
        <a:graphic>
          <a:graphicData uri="http://schemas.openxmlformats.org/drawingml/2006/table">
            <a:tbl>
              <a:tblPr firstRow="1" bandRow="1">
                <a:tableStyleId>{5C22544A-7EE6-4342-B048-85BDC9FD1C3A}</a:tableStyleId>
              </a:tblPr>
              <a:tblGrid>
                <a:gridCol w="3390902"/>
                <a:gridCol w="2340998"/>
              </a:tblGrid>
              <a:tr h="623775">
                <a:tc>
                  <a:txBody>
                    <a:bodyPr/>
                    <a:lstStyle/>
                    <a:p>
                      <a:endParaRPr lang="en-US" sz="1600" dirty="0" smtClean="0"/>
                    </a:p>
                    <a:p>
                      <a:r>
                        <a:rPr lang="en-US" sz="1600" dirty="0" smtClean="0"/>
                        <a:t>Programs</a:t>
                      </a:r>
                      <a:endParaRPr lang="en-US" sz="1600" dirty="0"/>
                    </a:p>
                  </a:txBody>
                  <a:tcPr anchor="b">
                    <a:solidFill>
                      <a:schemeClr val="tx1"/>
                    </a:solidFill>
                  </a:tcPr>
                </a:tc>
                <a:tc>
                  <a:txBody>
                    <a:bodyPr/>
                    <a:lstStyle/>
                    <a:p>
                      <a:pPr algn="ctr"/>
                      <a:r>
                        <a:rPr lang="en-US" sz="1600" dirty="0" smtClean="0"/>
                        <a:t>PY1-PY3 </a:t>
                      </a:r>
                    </a:p>
                    <a:p>
                      <a:pPr algn="ctr"/>
                      <a:r>
                        <a:rPr lang="en-US" sz="1600" dirty="0" smtClean="0"/>
                        <a:t>MWH</a:t>
                      </a:r>
                      <a:endParaRPr lang="en-US" sz="1600" dirty="0"/>
                    </a:p>
                  </a:txBody>
                  <a:tcPr anchor="b">
                    <a:solidFill>
                      <a:schemeClr val="tx1"/>
                    </a:solidFill>
                  </a:tcPr>
                </a:tc>
              </a:tr>
              <a:tr h="273499">
                <a:tc>
                  <a:txBody>
                    <a:bodyPr/>
                    <a:lstStyle/>
                    <a:p>
                      <a:pPr marL="0" marR="0" lvl="0">
                        <a:spcBef>
                          <a:spcPts val="0"/>
                        </a:spcBef>
                        <a:spcAft>
                          <a:spcPts val="0"/>
                        </a:spcAft>
                        <a:buFontTx/>
                        <a:buNone/>
                      </a:pPr>
                      <a:r>
                        <a:rPr lang="en-US" sz="1200" dirty="0" smtClean="0">
                          <a:latin typeface="+mj-lt"/>
                          <a:ea typeface="Calibri"/>
                          <a:cs typeface="Times New Roman"/>
                        </a:rPr>
                        <a:t>Home Energy Check-up</a:t>
                      </a:r>
                      <a:endParaRPr lang="en-US" sz="1200" dirty="0">
                        <a:latin typeface="+mj-lt"/>
                        <a:ea typeface="Calibri"/>
                        <a:cs typeface="Times New Roman"/>
                      </a:endParaRPr>
                    </a:p>
                  </a:txBody>
                  <a:tcPr marL="68580" marR="68580" marT="0" marB="0" anchor="ctr"/>
                </a:tc>
                <a:tc>
                  <a:txBody>
                    <a:bodyPr/>
                    <a:lstStyle/>
                    <a:p>
                      <a:pPr algn="ctr" fontAlgn="ctr"/>
                      <a:r>
                        <a:rPr lang="en-US" sz="1200" b="0" i="0" u="none" strike="noStrike" dirty="0" smtClean="0">
                          <a:solidFill>
                            <a:srgbClr val="000000"/>
                          </a:solidFill>
                          <a:effectLst/>
                          <a:latin typeface="+mj-lt"/>
                        </a:rPr>
                        <a:t>4,926 </a:t>
                      </a:r>
                      <a:endParaRPr lang="en-US" sz="1200" b="0" i="0" u="none" strike="noStrike" dirty="0">
                        <a:solidFill>
                          <a:srgbClr val="000000"/>
                        </a:solidFill>
                        <a:effectLst/>
                        <a:latin typeface="+mj-lt"/>
                      </a:endParaRPr>
                    </a:p>
                  </a:txBody>
                  <a:tcPr marL="9525" marR="9525" marT="9525" marB="0" anchor="ctr"/>
                </a:tc>
              </a:tr>
              <a:tr h="273499">
                <a:tc>
                  <a:txBody>
                    <a:bodyPr/>
                    <a:lstStyle/>
                    <a:p>
                      <a:pPr marL="0" marR="0" lvl="0">
                        <a:spcBef>
                          <a:spcPts val="0"/>
                        </a:spcBef>
                        <a:spcAft>
                          <a:spcPts val="0"/>
                        </a:spcAft>
                        <a:buFontTx/>
                        <a:buNone/>
                      </a:pPr>
                      <a:r>
                        <a:rPr lang="en-US" sz="1200" dirty="0" smtClean="0">
                          <a:latin typeface="+mj-lt"/>
                          <a:ea typeface="Calibri"/>
                          <a:cs typeface="Times New Roman"/>
                        </a:rPr>
                        <a:t>Heating &amp; Cooling</a:t>
                      </a:r>
                      <a:r>
                        <a:rPr lang="en-US" sz="1200" baseline="0" dirty="0" smtClean="0">
                          <a:latin typeface="+mj-lt"/>
                          <a:ea typeface="Calibri"/>
                          <a:cs typeface="Times New Roman"/>
                        </a:rPr>
                        <a:t> and Duct Work</a:t>
                      </a:r>
                      <a:endParaRPr lang="en-US" sz="1200" dirty="0">
                        <a:latin typeface="+mj-lt"/>
                        <a:ea typeface="Calibri"/>
                        <a:cs typeface="Times New Roman"/>
                      </a:endParaRPr>
                    </a:p>
                  </a:txBody>
                  <a:tcPr marL="68580" marR="68580" marT="0" marB="0" anchor="ctr"/>
                </a:tc>
                <a:tc>
                  <a:txBody>
                    <a:bodyPr/>
                    <a:lstStyle/>
                    <a:p>
                      <a:pPr algn="ctr" fontAlgn="ctr"/>
                      <a:r>
                        <a:rPr lang="en-US" sz="1200" b="0" i="0" u="none" strike="noStrike" dirty="0" smtClean="0">
                          <a:solidFill>
                            <a:srgbClr val="000000"/>
                          </a:solidFill>
                          <a:effectLst/>
                          <a:latin typeface="+mj-lt"/>
                        </a:rPr>
                        <a:t>16,273 </a:t>
                      </a:r>
                      <a:endParaRPr lang="en-US" sz="1200" b="0" i="0" u="none" strike="noStrike" dirty="0">
                        <a:solidFill>
                          <a:srgbClr val="000000"/>
                        </a:solidFill>
                        <a:effectLst/>
                        <a:latin typeface="+mj-lt"/>
                      </a:endParaRPr>
                    </a:p>
                  </a:txBody>
                  <a:tcPr marL="9525" marR="9525" marT="9525" marB="0" anchor="ctr"/>
                </a:tc>
              </a:tr>
              <a:tr h="273499">
                <a:tc>
                  <a:txBody>
                    <a:bodyPr/>
                    <a:lstStyle/>
                    <a:p>
                      <a:pPr lvl="0">
                        <a:buFontTx/>
                        <a:buNone/>
                      </a:pPr>
                      <a:r>
                        <a:rPr lang="en-US" sz="1200" dirty="0" smtClean="0">
                          <a:latin typeface="+mj-lt"/>
                        </a:rPr>
                        <a:t>ENERGY STAR New Homes</a:t>
                      </a:r>
                      <a:endParaRPr lang="en-US" sz="1200" dirty="0">
                        <a:latin typeface="+mj-lt"/>
                      </a:endParaRPr>
                    </a:p>
                  </a:txBody>
                  <a:tcPr anchor="ctr"/>
                </a:tc>
                <a:tc>
                  <a:txBody>
                    <a:bodyPr/>
                    <a:lstStyle/>
                    <a:p>
                      <a:pPr algn="ctr" fontAlgn="ctr"/>
                      <a:r>
                        <a:rPr lang="en-US" sz="1200" b="0" i="0" u="none" strike="noStrike" dirty="0" smtClean="0">
                          <a:solidFill>
                            <a:srgbClr val="000000"/>
                          </a:solidFill>
                          <a:effectLst/>
                          <a:latin typeface="+mj-lt"/>
                        </a:rPr>
                        <a:t>1,450 </a:t>
                      </a:r>
                      <a:endParaRPr lang="en-US" sz="1200" b="0" i="0" u="none" strike="noStrike" dirty="0">
                        <a:solidFill>
                          <a:srgbClr val="000000"/>
                        </a:solidFill>
                        <a:effectLst/>
                        <a:latin typeface="+mj-lt"/>
                      </a:endParaRPr>
                    </a:p>
                  </a:txBody>
                  <a:tcPr marL="9525" marR="9525" marT="9525" marB="0" anchor="ctr"/>
                </a:tc>
              </a:tr>
              <a:tr h="273499">
                <a:tc>
                  <a:txBody>
                    <a:bodyPr/>
                    <a:lstStyle/>
                    <a:p>
                      <a:pPr lvl="0">
                        <a:buFontTx/>
                        <a:buNone/>
                      </a:pPr>
                      <a:r>
                        <a:rPr lang="en-US" sz="1200" dirty="0" smtClean="0">
                          <a:latin typeface="+mj-lt"/>
                        </a:rPr>
                        <a:t>Neighborhood</a:t>
                      </a:r>
                      <a:r>
                        <a:rPr lang="en-US" sz="1200" baseline="0" dirty="0" smtClean="0">
                          <a:latin typeface="+mj-lt"/>
                        </a:rPr>
                        <a:t> Energy Efficiency</a:t>
                      </a:r>
                      <a:endParaRPr lang="en-US" sz="1200" dirty="0">
                        <a:latin typeface="+mj-lt"/>
                      </a:endParaRPr>
                    </a:p>
                  </a:txBody>
                  <a:tcPr anchor="ctr"/>
                </a:tc>
                <a:tc>
                  <a:txBody>
                    <a:bodyPr/>
                    <a:lstStyle/>
                    <a:p>
                      <a:pPr algn="ctr" fontAlgn="ctr"/>
                      <a:r>
                        <a:rPr lang="en-US" sz="1200" b="0" i="0" u="none" strike="noStrike" dirty="0" smtClean="0">
                          <a:solidFill>
                            <a:srgbClr val="000000"/>
                          </a:solidFill>
                          <a:effectLst/>
                          <a:latin typeface="+mj-lt"/>
                        </a:rPr>
                        <a:t>449 </a:t>
                      </a:r>
                      <a:endParaRPr lang="en-US" sz="1200" b="0" i="0" u="none" strike="noStrike" dirty="0">
                        <a:solidFill>
                          <a:srgbClr val="000000"/>
                        </a:solidFill>
                        <a:effectLst/>
                        <a:latin typeface="+mj-lt"/>
                      </a:endParaRPr>
                    </a:p>
                  </a:txBody>
                  <a:tcPr marL="9525" marR="9525" marT="9525" marB="0" anchor="ctr"/>
                </a:tc>
              </a:tr>
              <a:tr h="273499">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dirty="0" smtClean="0">
                          <a:latin typeface="+mj-lt"/>
                        </a:rPr>
                        <a:t>Home Energy Report</a:t>
                      </a:r>
                    </a:p>
                  </a:txBody>
                  <a:tcPr anchor="ctr"/>
                </a:tc>
                <a:tc>
                  <a:txBody>
                    <a:bodyPr/>
                    <a:lstStyle/>
                    <a:p>
                      <a:pPr algn="ctr" fontAlgn="ctr"/>
                      <a:r>
                        <a:rPr lang="en-US" sz="1200" b="0" i="0" u="none" strike="noStrike" dirty="0" smtClean="0">
                          <a:solidFill>
                            <a:srgbClr val="000000"/>
                          </a:solidFill>
                          <a:effectLst/>
                          <a:latin typeface="+mj-lt"/>
                        </a:rPr>
                        <a:t>25,384 </a:t>
                      </a:r>
                      <a:endParaRPr lang="en-US" sz="1200" b="0" i="0" u="none" strike="noStrike" dirty="0">
                        <a:solidFill>
                          <a:srgbClr val="000000"/>
                        </a:solidFill>
                        <a:effectLst/>
                        <a:latin typeface="+mj-lt"/>
                      </a:endParaRPr>
                    </a:p>
                  </a:txBody>
                  <a:tcPr marL="9525" marR="9525" marT="9525" marB="0" anchor="ctr"/>
                </a:tc>
              </a:tr>
              <a:tr h="273499">
                <a:tc>
                  <a:txBody>
                    <a:bodyPr/>
                    <a:lstStyle/>
                    <a:p>
                      <a:pPr lvl="0">
                        <a:buFontTx/>
                        <a:buNone/>
                      </a:pPr>
                      <a:r>
                        <a:rPr lang="en-US" sz="1200" dirty="0" smtClean="0">
                          <a:latin typeface="+mj-lt"/>
                        </a:rPr>
                        <a:t>Appliance Recycling </a:t>
                      </a:r>
                      <a:r>
                        <a:rPr lang="en-US" sz="1200" i="1" dirty="0" smtClean="0">
                          <a:latin typeface="+mj-lt"/>
                        </a:rPr>
                        <a:t>(new program)</a:t>
                      </a:r>
                      <a:r>
                        <a:rPr lang="en-US" sz="1200" i="1" baseline="0" dirty="0" smtClean="0">
                          <a:latin typeface="+mj-lt"/>
                        </a:rPr>
                        <a:t> </a:t>
                      </a:r>
                      <a:endParaRPr lang="en-US" sz="1200" i="1" dirty="0">
                        <a:latin typeface="+mj-lt"/>
                      </a:endParaRPr>
                    </a:p>
                  </a:txBody>
                  <a:tcPr anchor="ctr"/>
                </a:tc>
                <a:tc>
                  <a:txBody>
                    <a:bodyPr/>
                    <a:lstStyle/>
                    <a:p>
                      <a:pPr algn="ctr" fontAlgn="ctr"/>
                      <a:r>
                        <a:rPr lang="en-US" sz="1200" b="0" i="0" u="none" strike="noStrike" dirty="0" smtClean="0">
                          <a:solidFill>
                            <a:srgbClr val="000000"/>
                          </a:solidFill>
                          <a:effectLst/>
                          <a:latin typeface="+mj-lt"/>
                        </a:rPr>
                        <a:t>-   </a:t>
                      </a:r>
                      <a:endParaRPr lang="en-US" sz="1200" b="0" i="0" u="none" strike="noStrike" dirty="0">
                        <a:solidFill>
                          <a:srgbClr val="000000"/>
                        </a:solidFill>
                        <a:effectLst/>
                        <a:latin typeface="+mj-lt"/>
                      </a:endParaRPr>
                    </a:p>
                  </a:txBody>
                  <a:tcPr marL="9525" marR="9525" marT="9525" marB="0" anchor="ctr"/>
                </a:tc>
              </a:tr>
              <a:tr h="273499">
                <a:tc>
                  <a:txBody>
                    <a:bodyPr/>
                    <a:lstStyle/>
                    <a:p>
                      <a:pPr marL="0" marR="0" lvl="0">
                        <a:spcBef>
                          <a:spcPts val="0"/>
                        </a:spcBef>
                        <a:spcAft>
                          <a:spcPts val="0"/>
                        </a:spcAft>
                        <a:buFontTx/>
                        <a:buNone/>
                      </a:pPr>
                      <a:r>
                        <a:rPr lang="en-US" sz="1200" dirty="0" smtClean="0">
                          <a:latin typeface="+mj-lt"/>
                          <a:ea typeface="Calibri"/>
                          <a:cs typeface="Times New Roman"/>
                        </a:rPr>
                        <a:t>ENERGY</a:t>
                      </a:r>
                      <a:r>
                        <a:rPr lang="en-US" sz="1200" baseline="0" dirty="0" smtClean="0">
                          <a:latin typeface="+mj-lt"/>
                          <a:ea typeface="Calibri"/>
                          <a:cs typeface="Times New Roman"/>
                        </a:rPr>
                        <a:t> STAR Lighting</a:t>
                      </a:r>
                      <a:endParaRPr lang="en-US" sz="1200" dirty="0">
                        <a:latin typeface="+mj-lt"/>
                        <a:ea typeface="Calibri"/>
                        <a:cs typeface="Times New Roman"/>
                      </a:endParaRPr>
                    </a:p>
                  </a:txBody>
                  <a:tcPr marL="68580" marR="68580" marT="0" marB="0" anchor="ctr"/>
                </a:tc>
                <a:tc>
                  <a:txBody>
                    <a:bodyPr/>
                    <a:lstStyle/>
                    <a:p>
                      <a:pPr algn="ctr" fontAlgn="ctr"/>
                      <a:r>
                        <a:rPr lang="en-US" sz="1200" b="0" i="0" u="none" strike="noStrike" dirty="0" smtClean="0">
                          <a:solidFill>
                            <a:srgbClr val="000000"/>
                          </a:solidFill>
                          <a:effectLst/>
                          <a:latin typeface="+mj-lt"/>
                        </a:rPr>
                        <a:t>157,550 </a:t>
                      </a:r>
                      <a:endParaRPr lang="en-US" sz="1200" b="0" i="0" u="none" strike="noStrike" dirty="0">
                        <a:solidFill>
                          <a:srgbClr val="000000"/>
                        </a:solidFill>
                        <a:effectLst/>
                        <a:latin typeface="+mj-lt"/>
                      </a:endParaRPr>
                    </a:p>
                  </a:txBody>
                  <a:tcPr marL="9525" marR="9525" marT="9525" marB="0" anchor="ctr"/>
                </a:tc>
              </a:tr>
              <a:tr h="382623">
                <a:tc>
                  <a:txBody>
                    <a:bodyPr/>
                    <a:lstStyle/>
                    <a:p>
                      <a:pPr algn="l" fontAlgn="t"/>
                      <a:r>
                        <a:rPr lang="en-US" sz="1200" b="0" i="0" u="none" strike="noStrike" dirty="0">
                          <a:solidFill>
                            <a:srgbClr val="000000"/>
                          </a:solidFill>
                          <a:effectLst/>
                          <a:latin typeface="+mj-lt"/>
                        </a:rPr>
                        <a:t> Home Performance w/ ENERGY </a:t>
                      </a:r>
                      <a:r>
                        <a:rPr lang="en-US" sz="1200" b="0" i="0" u="none" strike="noStrike" dirty="0" smtClean="0">
                          <a:solidFill>
                            <a:srgbClr val="000000"/>
                          </a:solidFill>
                          <a:effectLst/>
                          <a:latin typeface="+mj-lt"/>
                        </a:rPr>
                        <a:t>STAR</a:t>
                      </a:r>
                      <a:r>
                        <a:rPr lang="en-US" sz="1200" b="0" i="0" u="none" strike="noStrike" dirty="0" smtClean="0">
                          <a:solidFill>
                            <a:srgbClr val="FF0000"/>
                          </a:solidFill>
                          <a:effectLst/>
                          <a:latin typeface="+mj-lt"/>
                        </a:rPr>
                        <a:t>*</a:t>
                      </a:r>
                      <a:r>
                        <a:rPr lang="en-US" sz="1200" b="0" i="0" u="none" strike="noStrike" dirty="0" smtClean="0">
                          <a:solidFill>
                            <a:srgbClr val="000000"/>
                          </a:solidFill>
                          <a:effectLst/>
                          <a:latin typeface="+mj-lt"/>
                        </a:rPr>
                        <a:t> </a:t>
                      </a:r>
                      <a:endParaRPr lang="en-US" sz="1200" b="0" i="0" u="none" strike="noStrike" dirty="0">
                        <a:solidFill>
                          <a:srgbClr val="000000"/>
                        </a:solidFill>
                        <a:effectLst/>
                        <a:latin typeface="+mj-lt"/>
                      </a:endParaRPr>
                    </a:p>
                  </a:txBody>
                  <a:tcPr marL="9525" marR="9525" marT="9525" marB="0" anchor="ctr"/>
                </a:tc>
                <a:tc>
                  <a:txBody>
                    <a:bodyPr/>
                    <a:lstStyle/>
                    <a:p>
                      <a:pPr algn="ctr" fontAlgn="ctr"/>
                      <a:r>
                        <a:rPr lang="en-US" sz="1200" b="0" i="0" u="none" strike="noStrike" dirty="0" smtClean="0">
                          <a:solidFill>
                            <a:srgbClr val="000000"/>
                          </a:solidFill>
                          <a:effectLst/>
                          <a:latin typeface="+mj-lt"/>
                        </a:rPr>
                        <a:t>867</a:t>
                      </a:r>
                      <a:endParaRPr lang="en-US" sz="1200" b="0" i="0" u="none" strike="noStrike" dirty="0">
                        <a:solidFill>
                          <a:srgbClr val="000000"/>
                        </a:solidFill>
                        <a:effectLst/>
                        <a:latin typeface="+mj-lt"/>
                      </a:endParaRPr>
                    </a:p>
                  </a:txBody>
                  <a:tcPr marL="9525" marR="9525" marT="9525" marB="0" anchor="ctr"/>
                </a:tc>
              </a:tr>
              <a:tr h="273499">
                <a:tc>
                  <a:txBody>
                    <a:bodyPr/>
                    <a:lstStyle/>
                    <a:p>
                      <a:pPr algn="l" fontAlgn="t"/>
                      <a:r>
                        <a:rPr lang="en-US" sz="1200" b="0" i="0" u="none" strike="noStrike" dirty="0">
                          <a:solidFill>
                            <a:srgbClr val="000000"/>
                          </a:solidFill>
                          <a:effectLst/>
                          <a:latin typeface="+mj-lt"/>
                        </a:rPr>
                        <a:t> Energy Information Display</a:t>
                      </a:r>
                      <a:r>
                        <a:rPr lang="en-US" sz="1200" b="0" i="0" u="none" strike="noStrike" dirty="0">
                          <a:solidFill>
                            <a:srgbClr val="FF0000"/>
                          </a:solidFill>
                          <a:effectLst/>
                          <a:latin typeface="+mj-lt"/>
                        </a:rPr>
                        <a:t>* </a:t>
                      </a:r>
                    </a:p>
                  </a:txBody>
                  <a:tcPr marL="9525" marR="9525" marT="9525" marB="0" anchor="ctr">
                    <a:lnB w="12700" cap="flat" cmpd="sng" algn="ctr">
                      <a:solidFill>
                        <a:schemeClr val="tx1"/>
                      </a:solidFill>
                      <a:prstDash val="solid"/>
                      <a:round/>
                      <a:headEnd type="none" w="med" len="med"/>
                      <a:tailEnd type="none" w="med" len="med"/>
                    </a:lnB>
                  </a:tcPr>
                </a:tc>
                <a:tc>
                  <a:txBody>
                    <a:bodyPr/>
                    <a:lstStyle/>
                    <a:p>
                      <a:pPr algn="ctr" fontAlgn="ctr"/>
                      <a:r>
                        <a:rPr lang="en-US" sz="1200" b="0" i="0" u="none" strike="noStrike" dirty="0" smtClean="0">
                          <a:solidFill>
                            <a:srgbClr val="000000"/>
                          </a:solidFill>
                          <a:effectLst/>
                          <a:latin typeface="+mj-lt"/>
                        </a:rPr>
                        <a:t>859</a:t>
                      </a:r>
                      <a:endParaRPr lang="en-US" sz="1200" b="0" i="0" u="none" strike="noStrike" dirty="0">
                        <a:solidFill>
                          <a:srgbClr val="000000"/>
                        </a:solidFill>
                        <a:effectLst/>
                        <a:latin typeface="+mj-lt"/>
                      </a:endParaRPr>
                    </a:p>
                  </a:txBody>
                  <a:tcPr marL="9525" marR="9525" marT="9525" marB="0" anchor="ctr">
                    <a:lnB w="12700" cap="flat" cmpd="sng" algn="ctr">
                      <a:solidFill>
                        <a:schemeClr val="tx1"/>
                      </a:solidFill>
                      <a:prstDash val="solid"/>
                      <a:round/>
                      <a:headEnd type="none" w="med" len="med"/>
                      <a:tailEnd type="none" w="med" len="med"/>
                    </a:lnB>
                  </a:tcPr>
                </a:tc>
              </a:tr>
              <a:tr h="361534">
                <a:tc>
                  <a:txBody>
                    <a:bodyPr/>
                    <a:lstStyle/>
                    <a:p>
                      <a:pPr marL="0" marR="0" lvl="0" algn="r">
                        <a:spcBef>
                          <a:spcPts val="0"/>
                        </a:spcBef>
                        <a:spcAft>
                          <a:spcPts val="0"/>
                        </a:spcAft>
                        <a:buFontTx/>
                        <a:buNone/>
                      </a:pPr>
                      <a:r>
                        <a:rPr lang="en-US" sz="1200" b="1" i="0" u="none" strike="noStrike" kern="1200" dirty="0" smtClean="0">
                          <a:solidFill>
                            <a:srgbClr val="000000"/>
                          </a:solidFill>
                          <a:effectLst/>
                          <a:latin typeface="+mj-lt"/>
                          <a:ea typeface="+mn-ea"/>
                          <a:cs typeface="+mn-cs"/>
                        </a:rPr>
                        <a:t>Residential Cumulative Savings = </a:t>
                      </a:r>
                    </a:p>
                    <a:p>
                      <a:pPr marL="0" marR="0" lvl="0" algn="l">
                        <a:spcBef>
                          <a:spcPts val="0"/>
                        </a:spcBef>
                        <a:spcAft>
                          <a:spcPts val="0"/>
                        </a:spcAft>
                        <a:buFontTx/>
                        <a:buNone/>
                      </a:pPr>
                      <a:endParaRPr lang="en-US" sz="1200" b="1" i="0" u="none" strike="noStrike" kern="1200" dirty="0" smtClean="0">
                        <a:solidFill>
                          <a:srgbClr val="FF0000"/>
                        </a:solidFill>
                        <a:effectLst/>
                        <a:latin typeface="+mj-lt"/>
                        <a:ea typeface="+mn-ea"/>
                        <a:cs typeface="+mn-cs"/>
                      </a:endParaRPr>
                    </a:p>
                    <a:p>
                      <a:pPr marL="0" marR="0" lvl="0" algn="l">
                        <a:spcBef>
                          <a:spcPts val="0"/>
                        </a:spcBef>
                        <a:spcAft>
                          <a:spcPts val="0"/>
                        </a:spcAft>
                        <a:buFontTx/>
                        <a:buNone/>
                      </a:pPr>
                      <a:endParaRPr lang="en-US" sz="1200" b="1" i="0" u="none" strike="noStrike" kern="1200" dirty="0" smtClean="0">
                        <a:solidFill>
                          <a:srgbClr val="FF0000"/>
                        </a:solidFill>
                        <a:effectLst/>
                        <a:latin typeface="+mj-lt"/>
                        <a:ea typeface="+mn-ea"/>
                        <a:cs typeface="+mn-cs"/>
                      </a:endParaRPr>
                    </a:p>
                    <a:p>
                      <a:pPr marL="0" marR="0" lvl="0" algn="l">
                        <a:spcBef>
                          <a:spcPts val="0"/>
                        </a:spcBef>
                        <a:spcAft>
                          <a:spcPts val="0"/>
                        </a:spcAft>
                        <a:buFontTx/>
                        <a:buNone/>
                      </a:pPr>
                      <a:r>
                        <a:rPr lang="en-US" sz="1050" b="1" i="0" u="none" strike="noStrike" kern="1200" dirty="0" smtClean="0">
                          <a:solidFill>
                            <a:srgbClr val="FF0000"/>
                          </a:solidFill>
                          <a:effectLst/>
                          <a:latin typeface="+mj-lt"/>
                          <a:ea typeface="+mn-ea"/>
                          <a:cs typeface="+mn-cs"/>
                        </a:rPr>
                        <a:t>*program no longer</a:t>
                      </a:r>
                      <a:r>
                        <a:rPr lang="en-US" sz="1050" b="1" i="0" u="none" strike="noStrike" kern="1200" baseline="0" dirty="0" smtClean="0">
                          <a:solidFill>
                            <a:srgbClr val="FF0000"/>
                          </a:solidFill>
                          <a:effectLst/>
                          <a:latin typeface="+mj-lt"/>
                          <a:ea typeface="+mn-ea"/>
                          <a:cs typeface="+mn-cs"/>
                        </a:rPr>
                        <a:t> offered                                 </a:t>
                      </a:r>
                      <a:endParaRPr lang="en-US" sz="1050" b="1" i="0" u="none" strike="noStrike" kern="1200" dirty="0">
                        <a:solidFill>
                          <a:srgbClr val="FF0000"/>
                        </a:solidFill>
                        <a:effectLst/>
                        <a:latin typeface="+mj-lt"/>
                        <a:ea typeface="+mn-ea"/>
                        <a:cs typeface="+mn-cs"/>
                      </a:endParaRPr>
                    </a:p>
                  </a:txBody>
                  <a:tcPr marL="68580" marR="68580" marT="0" marB="0">
                    <a:lnT w="12700" cap="flat" cmpd="sng" algn="ctr">
                      <a:solidFill>
                        <a:schemeClr val="tx1"/>
                      </a:solidFill>
                      <a:prstDash val="solid"/>
                      <a:round/>
                      <a:headEnd type="none" w="med" len="med"/>
                      <a:tailEnd type="none" w="med" len="med"/>
                    </a:lnT>
                  </a:tcPr>
                </a:tc>
                <a:tc>
                  <a:txBody>
                    <a:bodyPr/>
                    <a:lstStyle/>
                    <a:p>
                      <a:pPr algn="ctr" fontAlgn="ctr"/>
                      <a:r>
                        <a:rPr lang="en-US" sz="1200" b="1" i="0" u="none" strike="noStrike" kern="1200" dirty="0" smtClean="0">
                          <a:solidFill>
                            <a:srgbClr val="000000"/>
                          </a:solidFill>
                          <a:effectLst/>
                          <a:latin typeface="+mj-lt"/>
                          <a:ea typeface="+mn-ea"/>
                          <a:cs typeface="+mn-cs"/>
                        </a:rPr>
                        <a:t>209,128</a:t>
                      </a:r>
                      <a:endParaRPr lang="en-US" sz="1200" b="1" i="0" u="none" strike="noStrike" kern="1200" dirty="0">
                        <a:solidFill>
                          <a:srgbClr val="000000"/>
                        </a:solidFill>
                        <a:effectLst/>
                        <a:latin typeface="+mj-lt"/>
                        <a:ea typeface="+mn-ea"/>
                        <a:cs typeface="+mn-cs"/>
                      </a:endParaRPr>
                    </a:p>
                  </a:txBody>
                  <a:tcPr marL="9525" marR="9525" marT="9525" marB="0">
                    <a:lnT w="12700" cap="flat" cmpd="sng" algn="ctr">
                      <a:solidFill>
                        <a:schemeClr val="tx1"/>
                      </a:solidFill>
                      <a:prstDash val="solid"/>
                      <a:round/>
                      <a:headEnd type="none" w="med" len="med"/>
                      <a:tailEnd type="none" w="med" len="med"/>
                    </a:lnT>
                  </a:tcPr>
                </a:tc>
              </a:tr>
            </a:tbl>
          </a:graphicData>
        </a:graphic>
      </p:graphicFrame>
    </p:spTree>
    <p:extLst>
      <p:ext uri="{BB962C8B-B14F-4D97-AF65-F5344CB8AC3E}">
        <p14:creationId xmlns:p14="http://schemas.microsoft.com/office/powerpoint/2010/main" xmlns="" val="26519750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xmlns="" val="1788973403"/>
              </p:ext>
            </p:extLst>
          </p:nvPr>
        </p:nvGraphicFramePr>
        <p:xfrm>
          <a:off x="295275" y="1743075"/>
          <a:ext cx="8515349" cy="4029074"/>
        </p:xfrm>
        <a:graphic>
          <a:graphicData uri="http://schemas.openxmlformats.org/drawingml/2006/table">
            <a:tbl>
              <a:tblPr firstRow="1" bandRow="1">
                <a:tableStyleId>{5C22544A-7EE6-4342-B048-85BDC9FD1C3A}</a:tableStyleId>
              </a:tblPr>
              <a:tblGrid>
                <a:gridCol w="2228850"/>
                <a:gridCol w="6286499"/>
              </a:tblGrid>
              <a:tr h="613339">
                <a:tc>
                  <a:txBody>
                    <a:bodyPr/>
                    <a:lstStyle/>
                    <a:p>
                      <a:endParaRPr lang="en-US" sz="1600" dirty="0" smtClean="0"/>
                    </a:p>
                    <a:p>
                      <a:r>
                        <a:rPr lang="en-US" sz="1600" dirty="0" smtClean="0"/>
                        <a:t>Programs</a:t>
                      </a:r>
                      <a:endParaRPr lang="en-US" sz="1600" dirty="0"/>
                    </a:p>
                  </a:txBody>
                  <a:tcPr anchor="b">
                    <a:solidFill>
                      <a:schemeClr val="tx1"/>
                    </a:solidFill>
                  </a:tcPr>
                </a:tc>
                <a:tc>
                  <a:txBody>
                    <a:bodyPr/>
                    <a:lstStyle/>
                    <a:p>
                      <a:pPr algn="ctr"/>
                      <a:r>
                        <a:rPr lang="en-US" sz="1600" dirty="0" smtClean="0"/>
                        <a:t>Program Description</a:t>
                      </a:r>
                      <a:endParaRPr lang="en-US" sz="1600" dirty="0"/>
                    </a:p>
                  </a:txBody>
                  <a:tcPr anchor="b">
                    <a:solidFill>
                      <a:schemeClr val="tx1"/>
                    </a:solidFill>
                  </a:tcPr>
                </a:tc>
              </a:tr>
              <a:tr h="1081414">
                <a:tc>
                  <a:txBody>
                    <a:bodyPr/>
                    <a:lstStyle/>
                    <a:p>
                      <a:pPr marL="0" lvl="0" algn="ctr" defTabSz="457200" rtl="0" eaLnBrk="1" fontAlgn="t" latinLnBrk="0" hangingPunct="1">
                        <a:buFontTx/>
                        <a:buNone/>
                      </a:pPr>
                      <a:r>
                        <a:rPr lang="en-US" sz="1200" b="1" kern="1200" dirty="0" smtClean="0">
                          <a:solidFill>
                            <a:schemeClr val="dk1"/>
                          </a:solidFill>
                          <a:latin typeface="+mn-lt"/>
                          <a:ea typeface="+mn-ea"/>
                          <a:cs typeface="+mn-cs"/>
                        </a:rPr>
                        <a:t>EnergyWise </a:t>
                      </a:r>
                    </a:p>
                    <a:p>
                      <a:pPr marL="0" lvl="0" algn="ctr" defTabSz="457200" rtl="0" eaLnBrk="1" fontAlgn="t" latinLnBrk="0" hangingPunct="1">
                        <a:buFontTx/>
                        <a:buNone/>
                      </a:pPr>
                      <a:r>
                        <a:rPr lang="en-US" sz="1200" b="1" kern="1200" dirty="0" smtClean="0">
                          <a:solidFill>
                            <a:schemeClr val="dk1"/>
                          </a:solidFill>
                          <a:latin typeface="+mn-lt"/>
                          <a:ea typeface="+mn-ea"/>
                          <a:cs typeface="+mn-cs"/>
                        </a:rPr>
                        <a:t>for </a:t>
                      </a:r>
                      <a:r>
                        <a:rPr lang="en-US" sz="1200" b="1" kern="1200" dirty="0">
                          <a:solidFill>
                            <a:schemeClr val="dk1"/>
                          </a:solidFill>
                          <a:latin typeface="+mn-lt"/>
                          <a:ea typeface="+mn-ea"/>
                          <a:cs typeface="+mn-cs"/>
                        </a:rPr>
                        <a:t>Your Business </a:t>
                      </a:r>
                      <a:endParaRPr lang="en-US" sz="1200" b="1" kern="1200" dirty="0" smtClean="0">
                        <a:solidFill>
                          <a:schemeClr val="dk1"/>
                        </a:solidFill>
                        <a:latin typeface="+mn-lt"/>
                        <a:ea typeface="+mn-ea"/>
                        <a:cs typeface="+mn-cs"/>
                      </a:endParaRPr>
                    </a:p>
                    <a:p>
                      <a:pPr marL="0" lvl="0" algn="ctr" defTabSz="457200" rtl="0" eaLnBrk="1" fontAlgn="t" latinLnBrk="0" hangingPunct="1">
                        <a:buFontTx/>
                        <a:buNone/>
                      </a:pPr>
                      <a:r>
                        <a:rPr lang="en-US" sz="1200" b="0" kern="1200" dirty="0" smtClean="0">
                          <a:solidFill>
                            <a:schemeClr val="dk1"/>
                          </a:solidFill>
                          <a:latin typeface="+mn-lt"/>
                          <a:ea typeface="+mn-ea"/>
                          <a:cs typeface="+mn-cs"/>
                        </a:rPr>
                        <a:t>(Prescriptive and Custom</a:t>
                      </a:r>
                      <a:r>
                        <a:rPr lang="en-US" sz="1200" b="0" kern="1200" dirty="0">
                          <a:solidFill>
                            <a:schemeClr val="dk1"/>
                          </a:solidFill>
                          <a:latin typeface="+mn-lt"/>
                          <a:ea typeface="+mn-ea"/>
                          <a:cs typeface="+mn-cs"/>
                        </a:rPr>
                        <a:t>) </a:t>
                      </a:r>
                    </a:p>
                  </a:txBody>
                  <a:tcPr marL="9525" marR="9525" marT="9525" marB="0" anchor="ctr"/>
                </a:tc>
                <a:tc>
                  <a:txBody>
                    <a:bodyPr/>
                    <a:lstStyle/>
                    <a:p>
                      <a:pPr marL="0" lvl="0" algn="l" defTabSz="457200" rtl="0" eaLnBrk="1" fontAlgn="t" latinLnBrk="0" hangingPunct="1">
                        <a:buFontTx/>
                        <a:buNone/>
                      </a:pPr>
                      <a:r>
                        <a:rPr lang="en-US" sz="1200" kern="1200" dirty="0">
                          <a:solidFill>
                            <a:schemeClr val="dk1"/>
                          </a:solidFill>
                          <a:latin typeface="+mn-lt"/>
                          <a:ea typeface="+mn-ea"/>
                          <a:cs typeface="+mn-cs"/>
                        </a:rPr>
                        <a:t>Incentives to non-residential customers to become more energy efficient. Incentive applications include retrofit lighting, new construction lighting, HVAC unitary, HVAC chillers, HVAC variable frequency drives, food service and refrigeration equipment, custom, retrocommissioning, and technical services. </a:t>
                      </a:r>
                    </a:p>
                  </a:txBody>
                  <a:tcPr marL="9525" marR="9525" marT="9525" marB="0" anchor="ctr"/>
                </a:tc>
              </a:tr>
              <a:tr h="2334321">
                <a:tc>
                  <a:txBody>
                    <a:bodyPr/>
                    <a:lstStyle/>
                    <a:p>
                      <a:pPr marL="0" lvl="0" algn="ctr" defTabSz="457200" rtl="0" eaLnBrk="1" fontAlgn="t" latinLnBrk="0" hangingPunct="1">
                        <a:buFontTx/>
                        <a:buNone/>
                      </a:pPr>
                      <a:r>
                        <a:rPr lang="en-US" sz="1200" b="1" kern="1200" dirty="0" smtClean="0">
                          <a:solidFill>
                            <a:schemeClr val="dk1"/>
                          </a:solidFill>
                          <a:latin typeface="+mn-lt"/>
                          <a:ea typeface="+mn-ea"/>
                          <a:cs typeface="+mn-cs"/>
                        </a:rPr>
                        <a:t>Small </a:t>
                      </a:r>
                      <a:r>
                        <a:rPr lang="en-US" sz="1200" b="1" kern="1200" dirty="0">
                          <a:solidFill>
                            <a:schemeClr val="dk1"/>
                          </a:solidFill>
                          <a:latin typeface="+mn-lt"/>
                          <a:ea typeface="+mn-ea"/>
                          <a:cs typeface="+mn-cs"/>
                        </a:rPr>
                        <a:t>Business </a:t>
                      </a:r>
                      <a:endParaRPr lang="en-US" sz="1200" b="1" kern="1200" dirty="0" smtClean="0">
                        <a:solidFill>
                          <a:schemeClr val="dk1"/>
                        </a:solidFill>
                        <a:latin typeface="+mn-lt"/>
                        <a:ea typeface="+mn-ea"/>
                        <a:cs typeface="+mn-cs"/>
                      </a:endParaRPr>
                    </a:p>
                    <a:p>
                      <a:pPr marL="0" lvl="0" algn="ctr" defTabSz="457200" rtl="0" eaLnBrk="1" fontAlgn="t" latinLnBrk="0" hangingPunct="1">
                        <a:buFontTx/>
                        <a:buNone/>
                      </a:pPr>
                      <a:r>
                        <a:rPr lang="en-US" sz="1200" b="1" kern="1200" dirty="0" smtClean="0">
                          <a:solidFill>
                            <a:schemeClr val="dk1"/>
                          </a:solidFill>
                          <a:latin typeface="+mn-lt"/>
                          <a:ea typeface="+mn-ea"/>
                          <a:cs typeface="+mn-cs"/>
                        </a:rPr>
                        <a:t>Energy </a:t>
                      </a:r>
                      <a:r>
                        <a:rPr lang="en-US" sz="1200" b="1" kern="1200" dirty="0">
                          <a:solidFill>
                            <a:schemeClr val="dk1"/>
                          </a:solidFill>
                          <a:latin typeface="+mn-lt"/>
                          <a:ea typeface="+mn-ea"/>
                          <a:cs typeface="+mn-cs"/>
                        </a:rPr>
                        <a:t>Solutions </a:t>
                      </a:r>
                    </a:p>
                  </a:txBody>
                  <a:tcPr marL="9525" marR="9525" marT="9525" marB="0" anchor="ctr"/>
                </a:tc>
                <a:tc>
                  <a:txBody>
                    <a:bodyPr/>
                    <a:lstStyle/>
                    <a:p>
                      <a:pPr marL="0" lvl="0" algn="l" defTabSz="457200" rtl="0" eaLnBrk="1" fontAlgn="t" latinLnBrk="0" hangingPunct="1">
                        <a:buFontTx/>
                        <a:buNone/>
                      </a:pPr>
                      <a:r>
                        <a:rPr lang="en-US" sz="1200" kern="1200" dirty="0">
                          <a:solidFill>
                            <a:schemeClr val="dk1"/>
                          </a:solidFill>
                          <a:latin typeface="+mn-lt"/>
                          <a:ea typeface="+mn-ea"/>
                          <a:cs typeface="+mn-cs"/>
                        </a:rPr>
                        <a:t>Provides cost-effective, comprehensive retrofit services to small business customers on a turnkey basis.  The program identifies cost-effective efficiency retrofit opportunities and provides the direct installation of measures, financial incentives and other strategies to encourage early replacement of existing equipment with high efficiency alternatives. </a:t>
                      </a:r>
                      <a:endParaRPr lang="en-US" sz="1200" kern="1200" dirty="0" smtClean="0">
                        <a:solidFill>
                          <a:schemeClr val="dk1"/>
                        </a:solidFill>
                        <a:latin typeface="+mn-lt"/>
                        <a:ea typeface="+mn-ea"/>
                        <a:cs typeface="+mn-cs"/>
                      </a:endParaRPr>
                    </a:p>
                    <a:p>
                      <a:pPr marL="0" lvl="0" algn="l" defTabSz="457200" rtl="0" eaLnBrk="1" fontAlgn="t" latinLnBrk="0" hangingPunct="1">
                        <a:buFontTx/>
                        <a:buNone/>
                      </a:pPr>
                      <a:endParaRPr lang="en-US" sz="1200" kern="1200" dirty="0" smtClean="0">
                        <a:solidFill>
                          <a:schemeClr val="dk1"/>
                        </a:solidFill>
                        <a:latin typeface="+mn-lt"/>
                        <a:ea typeface="+mn-ea"/>
                        <a:cs typeface="+mn-cs"/>
                      </a:endParaRPr>
                    </a:p>
                    <a:p>
                      <a:pPr marL="457200" lvl="1" indent="-228600">
                        <a:buFont typeface="Arial" pitchFamily="34" charset="0"/>
                        <a:buChar char="•"/>
                        <a:defRPr/>
                      </a:pPr>
                      <a:r>
                        <a:rPr lang="en-US" sz="1200" dirty="0" smtClean="0"/>
                        <a:t>Available to small business and nonprofit customers with 5 or fewer electric accounts and annual energy use of 100,000 kWh or less.</a:t>
                      </a:r>
                    </a:p>
                    <a:p>
                      <a:pPr marL="457200" lvl="1" indent="-228600">
                        <a:buFont typeface="Arial" pitchFamily="34" charset="0"/>
                        <a:buChar char="•"/>
                        <a:defRPr/>
                      </a:pPr>
                      <a:r>
                        <a:rPr lang="en-US" sz="1200" dirty="0" smtClean="0"/>
                        <a:t>Free energy audit used to identify cost effective retrofits </a:t>
                      </a:r>
                    </a:p>
                    <a:p>
                      <a:pPr marL="457200" lvl="1" indent="-228600">
                        <a:buFont typeface="Arial" pitchFamily="34" charset="0"/>
                        <a:buChar char="•"/>
                        <a:defRPr/>
                      </a:pPr>
                      <a:r>
                        <a:rPr lang="en-US" sz="1200" dirty="0" smtClean="0"/>
                        <a:t>Direct install of measures using local contractors</a:t>
                      </a:r>
                    </a:p>
                    <a:p>
                      <a:pPr marL="457200" lvl="1" indent="-228600">
                        <a:buFont typeface="Arial" pitchFamily="34" charset="0"/>
                        <a:buChar char="•"/>
                        <a:defRPr/>
                      </a:pPr>
                      <a:r>
                        <a:rPr lang="en-US" sz="1200" dirty="0" smtClean="0"/>
                        <a:t>Financial incentive – 80% of cost of retrofits, up to $4,000</a:t>
                      </a:r>
                    </a:p>
                    <a:p>
                      <a:pPr marL="0" lvl="0" algn="l" defTabSz="457200" rtl="0" eaLnBrk="1" fontAlgn="t" latinLnBrk="0" hangingPunct="1">
                        <a:buFontTx/>
                        <a:buNone/>
                      </a:pPr>
                      <a:endParaRPr lang="en-US" sz="1200" kern="1200" dirty="0">
                        <a:solidFill>
                          <a:schemeClr val="dk1"/>
                        </a:solidFill>
                        <a:latin typeface="+mn-lt"/>
                        <a:ea typeface="+mn-ea"/>
                        <a:cs typeface="+mn-cs"/>
                      </a:endParaRPr>
                    </a:p>
                  </a:txBody>
                  <a:tcPr marL="9525" marR="9525" marT="9525" marB="0" anchor="ctr"/>
                </a:tc>
              </a:tr>
            </a:tbl>
          </a:graphicData>
        </a:graphic>
      </p:graphicFrame>
      <p:sp>
        <p:nvSpPr>
          <p:cNvPr id="5" name="Title 1"/>
          <p:cNvSpPr txBox="1">
            <a:spLocks/>
          </p:cNvSpPr>
          <p:nvPr/>
        </p:nvSpPr>
        <p:spPr>
          <a:xfrm>
            <a:off x="177178" y="114300"/>
            <a:ext cx="6852272" cy="863472"/>
          </a:xfrm>
          <a:prstGeom prst="rect">
            <a:avLst/>
          </a:prstGeom>
        </p:spPr>
        <p:txBody>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2800" b="1" cap="small" dirty="0" smtClean="0">
                <a:latin typeface="HelveticaNeue BoldCond"/>
                <a:cs typeface="HelveticaNeue BoldCond"/>
              </a:rPr>
              <a:t/>
            </a:r>
            <a:br>
              <a:rPr lang="en-US" sz="2800" b="1" cap="small" dirty="0" smtClean="0">
                <a:latin typeface="HelveticaNeue BoldCond"/>
                <a:cs typeface="HelveticaNeue BoldCond"/>
              </a:rPr>
            </a:br>
            <a:r>
              <a:rPr lang="en-US" sz="2800" b="1" cap="small" dirty="0" smtClean="0">
                <a:latin typeface="HelveticaNeue BoldCond"/>
                <a:ea typeface="+mn-ea"/>
                <a:cs typeface="HelveticaNeue BoldCond"/>
              </a:rPr>
              <a:t>Commercial &amp; Industrial Programs</a:t>
            </a:r>
            <a:endParaRPr lang="en-US" sz="3200" b="1" cap="small" dirty="0">
              <a:latin typeface="HelveticaNeue BoldCond"/>
              <a:ea typeface="+mn-ea"/>
              <a:cs typeface="HelveticaNeue BoldCond"/>
            </a:endParaRPr>
          </a:p>
        </p:txBody>
      </p:sp>
    </p:spTree>
    <p:extLst>
      <p:ext uri="{BB962C8B-B14F-4D97-AF65-F5344CB8AC3E}">
        <p14:creationId xmlns:p14="http://schemas.microsoft.com/office/powerpoint/2010/main" xmlns="" val="7983710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177178" y="114300"/>
            <a:ext cx="6852272" cy="863472"/>
          </a:xfrm>
          <a:prstGeom prst="rect">
            <a:avLst/>
          </a:prstGeom>
        </p:spPr>
        <p:txBody>
          <a:bodyPr/>
          <a:lstStyle/>
          <a:p>
            <a:pPr algn="l"/>
            <a:r>
              <a:rPr lang="en-US" sz="2800" b="1" cap="small" dirty="0" smtClean="0">
                <a:latin typeface="HelveticaNeue BoldCond"/>
                <a:cs typeface="HelveticaNeue BoldCond"/>
              </a:rPr>
              <a:t/>
            </a:r>
            <a:br>
              <a:rPr lang="en-US" sz="2800" b="1" cap="small" dirty="0" smtClean="0">
                <a:latin typeface="HelveticaNeue BoldCond"/>
                <a:cs typeface="HelveticaNeue BoldCond"/>
              </a:rPr>
            </a:br>
            <a:r>
              <a:rPr lang="en-US" sz="2800" b="1" cap="small" dirty="0" smtClean="0">
                <a:latin typeface="HelveticaNeue BoldCond"/>
                <a:cs typeface="HelveticaNeue BoldCond"/>
              </a:rPr>
              <a:t>DSM Summary</a:t>
            </a:r>
            <a:endParaRPr lang="en-US" sz="2800" b="1" cap="small" dirty="0">
              <a:latin typeface="HelveticaNeue BoldCond"/>
              <a:cs typeface="HelveticaNeue BoldCond"/>
            </a:endParaRPr>
          </a:p>
        </p:txBody>
      </p:sp>
      <p:graphicFrame>
        <p:nvGraphicFramePr>
          <p:cNvPr id="4" name="Table 3"/>
          <p:cNvGraphicFramePr>
            <a:graphicFrameLocks noGrp="1"/>
          </p:cNvGraphicFramePr>
          <p:nvPr>
            <p:extLst>
              <p:ext uri="{D42A27DB-BD31-4B8C-83A1-F6EECF244321}">
                <p14:modId xmlns:p14="http://schemas.microsoft.com/office/powerpoint/2010/main" xmlns="" val="3988030702"/>
              </p:ext>
            </p:extLst>
          </p:nvPr>
        </p:nvGraphicFramePr>
        <p:xfrm>
          <a:off x="990600" y="2152650"/>
          <a:ext cx="6600825" cy="2038350"/>
        </p:xfrm>
        <a:graphic>
          <a:graphicData uri="http://schemas.openxmlformats.org/drawingml/2006/table">
            <a:tbl>
              <a:tblPr firstRow="1" bandRow="1">
                <a:tableStyleId>{5C22544A-7EE6-4342-B048-85BDC9FD1C3A}</a:tableStyleId>
              </a:tblPr>
              <a:tblGrid>
                <a:gridCol w="3935942"/>
                <a:gridCol w="2664883"/>
              </a:tblGrid>
              <a:tr h="763669">
                <a:tc>
                  <a:txBody>
                    <a:bodyPr/>
                    <a:lstStyle/>
                    <a:p>
                      <a:endParaRPr lang="en-US" sz="1600" dirty="0" smtClean="0"/>
                    </a:p>
                    <a:p>
                      <a:r>
                        <a:rPr lang="en-US" sz="1600" dirty="0" smtClean="0"/>
                        <a:t>Programs</a:t>
                      </a:r>
                      <a:endParaRPr lang="en-US" sz="1600" dirty="0"/>
                    </a:p>
                  </a:txBody>
                  <a:tcPr anchor="b">
                    <a:solidFill>
                      <a:schemeClr val="tx1"/>
                    </a:solidFill>
                  </a:tcPr>
                </a:tc>
                <a:tc>
                  <a:txBody>
                    <a:bodyPr/>
                    <a:lstStyle/>
                    <a:p>
                      <a:pPr algn="ctr"/>
                      <a:r>
                        <a:rPr lang="en-US" sz="1600" dirty="0" smtClean="0"/>
                        <a:t>PY1-PY3 </a:t>
                      </a:r>
                    </a:p>
                    <a:p>
                      <a:pPr algn="ctr"/>
                      <a:r>
                        <a:rPr lang="en-US" sz="1600" dirty="0" smtClean="0"/>
                        <a:t>MWH</a:t>
                      </a:r>
                      <a:endParaRPr lang="en-US" sz="1600" dirty="0"/>
                    </a:p>
                  </a:txBody>
                  <a:tcPr anchor="b">
                    <a:solidFill>
                      <a:schemeClr val="tx1"/>
                    </a:solidFill>
                  </a:tcPr>
                </a:tc>
              </a:tr>
              <a:tr h="334836">
                <a:tc>
                  <a:txBody>
                    <a:bodyPr/>
                    <a:lstStyle/>
                    <a:p>
                      <a:pPr marL="0" lvl="0" algn="l" defTabSz="457200" rtl="0" eaLnBrk="1" fontAlgn="t" latinLnBrk="0" hangingPunct="1">
                        <a:buFontTx/>
                        <a:buNone/>
                      </a:pPr>
                      <a:r>
                        <a:rPr lang="en-US" sz="1200" kern="1200" dirty="0">
                          <a:solidFill>
                            <a:schemeClr val="dk1"/>
                          </a:solidFill>
                          <a:latin typeface="+mj-lt"/>
                          <a:ea typeface="+mn-ea"/>
                          <a:cs typeface="+mn-cs"/>
                        </a:rPr>
                        <a:t> </a:t>
                      </a:r>
                      <a:r>
                        <a:rPr lang="en-US" sz="1200" kern="1200" dirty="0" smtClean="0">
                          <a:solidFill>
                            <a:schemeClr val="dk1"/>
                          </a:solidFill>
                          <a:latin typeface="+mj-lt"/>
                          <a:ea typeface="+mn-ea"/>
                          <a:cs typeface="+mn-cs"/>
                        </a:rPr>
                        <a:t>Residential Programs </a:t>
                      </a:r>
                      <a:endParaRPr lang="en-US" sz="1200" kern="1200" dirty="0">
                        <a:solidFill>
                          <a:schemeClr val="dk1"/>
                        </a:solidFill>
                        <a:latin typeface="+mj-lt"/>
                        <a:ea typeface="+mn-ea"/>
                        <a:cs typeface="+mn-cs"/>
                      </a:endParaRPr>
                    </a:p>
                  </a:txBody>
                  <a:tcPr marL="9525" marR="9525" marT="9525" marB="0" anchor="ctr"/>
                </a:tc>
                <a:tc>
                  <a:txBody>
                    <a:bodyPr/>
                    <a:lstStyle/>
                    <a:p>
                      <a:pPr algn="ctr" fontAlgn="ctr"/>
                      <a:r>
                        <a:rPr lang="en-US" sz="1200" b="0" i="0" u="none" strike="noStrike" dirty="0" smtClean="0">
                          <a:solidFill>
                            <a:srgbClr val="000000"/>
                          </a:solidFill>
                          <a:effectLst/>
                          <a:latin typeface="+mj-lt"/>
                        </a:rPr>
                        <a:t>209,128</a:t>
                      </a:r>
                      <a:endParaRPr lang="en-US" sz="1200" b="0" i="0" u="none" strike="noStrike" dirty="0">
                        <a:solidFill>
                          <a:srgbClr val="000000"/>
                        </a:solidFill>
                        <a:effectLst/>
                        <a:latin typeface="+mj-lt"/>
                      </a:endParaRPr>
                    </a:p>
                  </a:txBody>
                  <a:tcPr marL="9525" marR="9525" marT="9525" marB="0" anchor="ctr"/>
                </a:tc>
              </a:tr>
              <a:tr h="334836">
                <a:tc>
                  <a:txBody>
                    <a:bodyPr/>
                    <a:lstStyle/>
                    <a:p>
                      <a:pPr marL="0" lvl="0" algn="l" defTabSz="457200" rtl="0" eaLnBrk="1" fontAlgn="t" latinLnBrk="0" hangingPunct="1">
                        <a:buFontTx/>
                        <a:buNone/>
                      </a:pPr>
                      <a:r>
                        <a:rPr lang="en-US" sz="1200" kern="1200" dirty="0">
                          <a:solidFill>
                            <a:schemeClr val="dk1"/>
                          </a:solidFill>
                          <a:latin typeface="+mj-lt"/>
                          <a:ea typeface="+mn-ea"/>
                          <a:cs typeface="+mn-cs"/>
                        </a:rPr>
                        <a:t> </a:t>
                      </a:r>
                      <a:r>
                        <a:rPr lang="en-US" sz="1200" kern="1200" dirty="0" smtClean="0">
                          <a:solidFill>
                            <a:schemeClr val="dk1"/>
                          </a:solidFill>
                          <a:latin typeface="+mj-lt"/>
                          <a:ea typeface="+mn-ea"/>
                          <a:cs typeface="+mn-cs"/>
                        </a:rPr>
                        <a:t>Commercial &amp; Industrial</a:t>
                      </a:r>
                      <a:r>
                        <a:rPr lang="en-US" sz="1200" kern="1200" baseline="0" dirty="0" smtClean="0">
                          <a:solidFill>
                            <a:schemeClr val="dk1"/>
                          </a:solidFill>
                          <a:latin typeface="+mj-lt"/>
                          <a:ea typeface="+mn-ea"/>
                          <a:cs typeface="+mn-cs"/>
                        </a:rPr>
                        <a:t> Programs</a:t>
                      </a:r>
                      <a:endParaRPr lang="en-US" sz="1200" kern="1200" dirty="0" smtClean="0">
                        <a:solidFill>
                          <a:schemeClr val="dk1"/>
                        </a:solidFill>
                        <a:latin typeface="+mj-lt"/>
                        <a:ea typeface="+mn-ea"/>
                        <a:cs typeface="+mn-cs"/>
                      </a:endParaRPr>
                    </a:p>
                  </a:txBody>
                  <a:tcPr marL="9525" marR="9525" marT="9525" marB="0" anchor="ctr">
                    <a:lnB w="12700" cap="flat" cmpd="sng" algn="ctr">
                      <a:solidFill>
                        <a:schemeClr val="tx1"/>
                      </a:solidFill>
                      <a:prstDash val="solid"/>
                      <a:round/>
                      <a:headEnd type="none" w="med" len="med"/>
                      <a:tailEnd type="none" w="med" len="med"/>
                    </a:lnB>
                  </a:tcPr>
                </a:tc>
                <a:tc>
                  <a:txBody>
                    <a:bodyPr/>
                    <a:lstStyle/>
                    <a:p>
                      <a:pPr algn="ctr" fontAlgn="ctr"/>
                      <a:r>
                        <a:rPr lang="en-US" sz="1200" b="0" i="0" u="none" strike="noStrike" dirty="0" smtClean="0">
                          <a:solidFill>
                            <a:srgbClr val="000000"/>
                          </a:solidFill>
                          <a:effectLst/>
                          <a:latin typeface="+mj-lt"/>
                        </a:rPr>
                        <a:t>64,205</a:t>
                      </a:r>
                      <a:endParaRPr lang="en-US" sz="1200" b="0" i="0" u="none" strike="noStrike" dirty="0">
                        <a:solidFill>
                          <a:srgbClr val="000000"/>
                        </a:solidFill>
                        <a:effectLst/>
                        <a:latin typeface="+mj-lt"/>
                      </a:endParaRPr>
                    </a:p>
                  </a:txBody>
                  <a:tcPr marL="9525" marR="9525" marT="9525" marB="0" anchor="ctr">
                    <a:lnB w="12700" cap="flat" cmpd="sng" algn="ctr">
                      <a:solidFill>
                        <a:schemeClr val="tx1"/>
                      </a:solidFill>
                      <a:prstDash val="solid"/>
                      <a:round/>
                      <a:headEnd type="none" w="med" len="med"/>
                      <a:tailEnd type="none" w="med" len="med"/>
                    </a:lnB>
                  </a:tcPr>
                </a:tc>
              </a:tr>
              <a:tr h="605009">
                <a:tc>
                  <a:txBody>
                    <a:bodyPr/>
                    <a:lstStyle/>
                    <a:p>
                      <a:pPr marL="0" marR="0" lvl="0" algn="l">
                        <a:spcBef>
                          <a:spcPts val="0"/>
                        </a:spcBef>
                        <a:spcAft>
                          <a:spcPts val="0"/>
                        </a:spcAft>
                        <a:buFontTx/>
                        <a:buNone/>
                      </a:pPr>
                      <a:r>
                        <a:rPr lang="en-US" sz="1200" b="1" i="0" u="none" strike="noStrike" kern="1200" dirty="0" smtClean="0">
                          <a:solidFill>
                            <a:srgbClr val="000000"/>
                          </a:solidFill>
                          <a:effectLst/>
                          <a:latin typeface="+mj-lt"/>
                          <a:ea typeface="+mn-ea"/>
                          <a:cs typeface="+mn-cs"/>
                        </a:rPr>
                        <a:t>DSM Portfolio Cumulative Savings  </a:t>
                      </a:r>
                    </a:p>
                    <a:p>
                      <a:pPr marL="0" marR="0" lvl="0" algn="l">
                        <a:spcBef>
                          <a:spcPts val="0"/>
                        </a:spcBef>
                        <a:spcAft>
                          <a:spcPts val="0"/>
                        </a:spcAft>
                        <a:buFontTx/>
                        <a:buNone/>
                      </a:pPr>
                      <a:endParaRPr lang="en-US" sz="1200" b="1" i="0" u="none" strike="noStrike" kern="1200" dirty="0" smtClean="0">
                        <a:solidFill>
                          <a:srgbClr val="FF0000"/>
                        </a:solidFill>
                        <a:effectLst/>
                        <a:latin typeface="+mj-lt"/>
                        <a:ea typeface="+mn-ea"/>
                        <a:cs typeface="+mn-cs"/>
                      </a:endParaRPr>
                    </a:p>
                  </a:txBody>
                  <a:tcPr marL="68580" marR="68580" marT="0" marB="0" anchor="ctr">
                    <a:lnT w="12700" cap="flat" cmpd="sng" algn="ctr">
                      <a:solidFill>
                        <a:schemeClr val="tx1"/>
                      </a:solidFill>
                      <a:prstDash val="solid"/>
                      <a:round/>
                      <a:headEnd type="none" w="med" len="med"/>
                      <a:tailEnd type="none" w="med" len="med"/>
                    </a:lnT>
                  </a:tcPr>
                </a:tc>
                <a:tc>
                  <a:txBody>
                    <a:bodyPr/>
                    <a:lstStyle/>
                    <a:p>
                      <a:pPr algn="ctr" fontAlgn="ctr"/>
                      <a:r>
                        <a:rPr lang="en-US" sz="1200" b="1" i="0" u="none" strike="noStrike" kern="1200" dirty="0" smtClean="0">
                          <a:solidFill>
                            <a:srgbClr val="000000"/>
                          </a:solidFill>
                          <a:effectLst/>
                          <a:latin typeface="+mj-lt"/>
                          <a:ea typeface="+mn-ea"/>
                          <a:cs typeface="+mn-cs"/>
                        </a:rPr>
                        <a:t>273,333</a:t>
                      </a:r>
                      <a:endParaRPr lang="en-US" sz="1200" b="1" i="0" u="none" strike="noStrike" kern="1200" dirty="0">
                        <a:solidFill>
                          <a:srgbClr val="000000"/>
                        </a:solidFill>
                        <a:effectLst/>
                        <a:latin typeface="+mj-lt"/>
                        <a:ea typeface="+mn-ea"/>
                        <a:cs typeface="+mn-cs"/>
                      </a:endParaRPr>
                    </a:p>
                  </a:txBody>
                  <a:tcPr marL="9525" marR="9525" marT="9525" marB="0" anchor="ctr">
                    <a:lnT w="12700" cap="flat" cmpd="sng" algn="ctr">
                      <a:solidFill>
                        <a:schemeClr val="tx1"/>
                      </a:solidFill>
                      <a:prstDash val="solid"/>
                      <a:round/>
                      <a:headEnd type="none" w="med" len="med"/>
                      <a:tailEnd type="none" w="med" len="med"/>
                    </a:lnT>
                  </a:tcPr>
                </a:tc>
              </a:tr>
            </a:tbl>
          </a:graphicData>
        </a:graphic>
      </p:graphicFrame>
    </p:spTree>
    <p:extLst>
      <p:ext uri="{BB962C8B-B14F-4D97-AF65-F5344CB8AC3E}">
        <p14:creationId xmlns:p14="http://schemas.microsoft.com/office/powerpoint/2010/main" xmlns="" val="7850630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457200"/>
            <a:ext cx="8458200" cy="1774825"/>
          </a:xfrm>
        </p:spPr>
        <p:txBody>
          <a:bodyPr>
            <a:normAutofit fontScale="90000"/>
          </a:bodyPr>
          <a:lstStyle/>
          <a:p>
            <a:r>
              <a:rPr lang="en-US" dirty="0" smtClean="0"/>
              <a:t>SCE&amp;G Distributed Energy Resource</a:t>
            </a:r>
            <a:br>
              <a:rPr lang="en-US" dirty="0" smtClean="0"/>
            </a:br>
            <a:r>
              <a:rPr lang="en-US" dirty="0" smtClean="0"/>
              <a:t>Yearly and Cumulative Solar Build-out</a:t>
            </a:r>
            <a:br>
              <a:rPr lang="en-US" dirty="0" smtClean="0"/>
            </a:br>
            <a:r>
              <a:rPr lang="en-US" sz="2200" dirty="0" smtClean="0"/>
              <a:t>(Petitioned to the South Carolina Public Service Commission on 2/9/2015)</a:t>
            </a:r>
            <a:endParaRPr lang="en-US" sz="2200" dirty="0"/>
          </a:p>
        </p:txBody>
      </p:sp>
      <p:pic>
        <p:nvPicPr>
          <p:cNvPr id="1026" name="Picture 2"/>
          <p:cNvPicPr>
            <a:picLocks noChangeAspect="1" noChangeArrowheads="1"/>
          </p:cNvPicPr>
          <p:nvPr/>
        </p:nvPicPr>
        <p:blipFill>
          <a:blip r:embed="rId3" cstate="print"/>
          <a:srcRect/>
          <a:stretch>
            <a:fillRect/>
          </a:stretch>
        </p:blipFill>
        <p:spPr bwMode="auto">
          <a:xfrm>
            <a:off x="192087" y="2466975"/>
            <a:ext cx="8799513" cy="2867025"/>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EnergyWise PowerPt. Template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HelveticaNeue Condensed">
      <a:majorFont>
        <a:latin typeface="HelveticaNeue Condensed"/>
        <a:ea typeface=""/>
        <a:cs typeface=""/>
      </a:majorFont>
      <a:minorFont>
        <a:latin typeface="HelveticaNeue Condense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Comments xmlns="fbbf7d3d-5355-4658-882d-0c1a316792cb"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8DB0F94CBA403A4399C7099D118E08F9" ma:contentTypeVersion="1" ma:contentTypeDescription="Create a new document." ma:contentTypeScope="" ma:versionID="5996221d10863c774b166929f5eb137f">
  <xsd:schema xmlns:xsd="http://www.w3.org/2001/XMLSchema" xmlns:xs="http://www.w3.org/2001/XMLSchema" xmlns:p="http://schemas.microsoft.com/office/2006/metadata/properties" xmlns:ns2="fbbf7d3d-5355-4658-882d-0c1a316792cb" targetNamespace="http://schemas.microsoft.com/office/2006/metadata/properties" ma:root="true" ma:fieldsID="4d9e7735ebe82c5975921cbf6e5f5a9a" ns2:_="">
    <xsd:import namespace="fbbf7d3d-5355-4658-882d-0c1a316792cb"/>
    <xsd:element name="properties">
      <xsd:complexType>
        <xsd:sequence>
          <xsd:element name="documentManagement">
            <xsd:complexType>
              <xsd:all>
                <xsd:element ref="ns2:Comme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bbf7d3d-5355-4658-882d-0c1a316792cb" elementFormDefault="qualified">
    <xsd:import namespace="http://schemas.microsoft.com/office/2006/documentManagement/types"/>
    <xsd:import namespace="http://schemas.microsoft.com/office/infopath/2007/PartnerControls"/>
    <xsd:element name="Comments" ma:index="8" nillable="true" ma:displayName="Comments" ma:internalName="Comments">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26A3107-E0AD-49E4-B0A2-50FCD80E1FAA}">
  <ds:schemaRefs>
    <ds:schemaRef ds:uri="http://schemas.microsoft.com/sharepoint/v3/contenttype/forms"/>
  </ds:schemaRefs>
</ds:datastoreItem>
</file>

<file path=customXml/itemProps2.xml><?xml version="1.0" encoding="utf-8"?>
<ds:datastoreItem xmlns:ds="http://schemas.openxmlformats.org/officeDocument/2006/customXml" ds:itemID="{8D644FC0-EC71-41EA-881D-47C10930179A}">
  <ds:schemaRefs>
    <ds:schemaRef ds:uri="http://purl.org/dc/terms/"/>
    <ds:schemaRef ds:uri="http://purl.org/dc/elements/1.1/"/>
    <ds:schemaRef ds:uri="fbbf7d3d-5355-4658-882d-0c1a316792cb"/>
    <ds:schemaRef ds:uri="http://schemas.microsoft.com/office/infopath/2007/PartnerControls"/>
    <ds:schemaRef ds:uri="http://www.w3.org/XML/1998/namespace"/>
    <ds:schemaRef ds:uri="http://schemas.microsoft.com/office/2006/documentManagement/types"/>
    <ds:schemaRef ds:uri="http://purl.org/dc/dcmitype/"/>
    <ds:schemaRef ds:uri="http://schemas.openxmlformats.org/package/2006/metadata/core-properties"/>
    <ds:schemaRef ds:uri="http://schemas.microsoft.com/office/2006/metadata/properties"/>
  </ds:schemaRefs>
</ds:datastoreItem>
</file>

<file path=customXml/itemProps3.xml><?xml version="1.0" encoding="utf-8"?>
<ds:datastoreItem xmlns:ds="http://schemas.openxmlformats.org/officeDocument/2006/customXml" ds:itemID="{829384FD-423D-432A-AD4C-31765B0BA50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bbf7d3d-5355-4658-882d-0c1a316792c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EnergyWise PowerPt. Template2.potx</Template>
  <TotalTime>9346</TotalTime>
  <Words>541</Words>
  <Application>Microsoft Office PowerPoint</Application>
  <PresentationFormat>On-screen Show (4:3)</PresentationFormat>
  <Paragraphs>82</Paragraphs>
  <Slides>5</Slides>
  <Notes>5</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EnergyWise PowerPt. Template2</vt:lpstr>
      <vt:lpstr>Residential Programs</vt:lpstr>
      <vt:lpstr>Residential Programs</vt:lpstr>
      <vt:lpstr>Slide 3</vt:lpstr>
      <vt:lpstr> DSM Summary</vt:lpstr>
      <vt:lpstr>SCE&amp;G Distributed Energy Resource Yearly and Cumulative Solar Build-out (Petitioned to the South Carolina Public Service Commission on 2/9/2015)</vt:lpstr>
    </vt:vector>
  </TitlesOfParts>
  <Company>SCANA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Stacy Farrell</dc:creator>
  <cp:lastModifiedBy>masonmr</cp:lastModifiedBy>
  <cp:revision>792</cp:revision>
  <cp:lastPrinted>2015-02-19T13:55:02Z</cp:lastPrinted>
  <dcterms:created xsi:type="dcterms:W3CDTF">2011-02-02T22:02:55Z</dcterms:created>
  <dcterms:modified xsi:type="dcterms:W3CDTF">2015-02-25T16:47:59Z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0x0101008DB0F94CBA403A4399C7099D118E08F9</vt:lpwstr>
  </property>
</Properties>
</file>